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embeddedFontLst>
    <p:embeddedFont>
      <p:font typeface="나눔고딕" panose="020D0604000000000000" pitchFamily="50" charset="-127"/>
      <p:regular r:id="rId7"/>
      <p:bold r:id="rId8"/>
    </p:embeddedFont>
    <p:embeddedFont>
      <p:font typeface="나눔스퀘어라운드 Bold" panose="020B0600000101010101" pitchFamily="50" charset="-127"/>
      <p:bold r:id="rId9"/>
    </p:embeddedFont>
    <p:embeddedFont>
      <p:font typeface="마루 부리OTF 가는" panose="020B0600000101010101" pitchFamily="34" charset="-127"/>
      <p:regular r:id="rId10"/>
    </p:embeddedFont>
    <p:embeddedFont>
      <p:font typeface="마루 부리OTF 굵은" panose="020B0600000101010101" pitchFamily="34" charset="-127"/>
      <p:bold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Cambria Math" panose="02040503050406030204" pitchFamily="18" charset="0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9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hdphoto1.wdp>
</file>

<file path=ppt/media/image1.png>
</file>

<file path=ppt/media/image2.jpeg>
</file>

<file path=ppt/media/image3.jpeg>
</file>

<file path=ppt/media/image4.jpeg>
</file>

<file path=ppt/media/image5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164A6-AD5F-B07F-F3F7-18C9A20C2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942AFD7-6B57-4277-48A6-8857529C5F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2A7ACE-B0A0-342E-99BA-5E4C53FFA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E318DE-5060-2097-30B5-64CD5C3EE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60F665-9360-335A-3AED-952E60A8D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432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B9C83-06DA-DD46-4723-8C438C974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98E52E-A378-EE41-BAFC-4688A16D0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A93B16-FBC6-01A4-C7B9-B27BD0D01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F552F0-9F68-49F2-630C-DC064DFAF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56284F-3550-F82D-6840-9869FBEB1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645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AF46164-E13C-3832-1D94-79FB1B5C7D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D32A69-7593-B1E6-4172-B73383A8CA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E3A9B5-2A69-F30D-58E1-CFC806A10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F48BA2-C635-A372-66E2-24B142E5D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08D02E-1A21-EC57-0F49-E7883EDE8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1856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54A18E-6CFA-4BBB-884D-890696201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608E78-7F6F-9E0B-925D-96CB56ABD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D26B24-6BFD-C193-9174-FCF2DFDDF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BCDE0F-9876-4E30-ADEE-423430CF3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C76271-9AA0-DA33-EA46-C4E41D182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6222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13D7E5-A116-75D7-03F8-F1006E3D3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01F241-7B7A-871B-736C-4091661DC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9B0CB1-4F08-0B59-D925-F52904CB6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34B5C0-628A-CE7E-1FE2-5279DBF6A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879043-8C3D-0CFD-3CBB-BECFE1F41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8510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E67BE9-4357-4224-BBB6-8B63DFADD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9054A2-5594-BBE4-6F99-ABEFBC549F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7141FB-E053-13A2-A7EA-D93D3C195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351BD5-C6EB-9BB4-FF37-2D7D51F68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AAB71A-D3AF-6593-4696-0A81CC081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F3FB99-C12E-73A6-E5E6-8068C6923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827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73D5D5-9A3F-E62E-859D-B6E3C696D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3A4DF3-C315-2B39-A471-91CD9CC6F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7204FD-1938-DC0C-E2BB-AC182BC42E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3634D2-9DFE-65A5-2A9A-C68180BFFA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90A8A1A-8AF1-1DAF-3B63-07EB15868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BD2AE7F-3696-146D-D69A-B9E4E72A7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4EB962-5804-D60E-084F-CA43AF4DA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FE17540-D413-D546-B188-89FDEE7AB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8406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67FEE-5E40-B1F6-54B0-5CD70691D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63DACDD-5A99-E6D7-43DC-C72E633AD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32E42D-D4EC-27E7-1144-FC5447E2D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54DACA9-271E-255B-239D-C2A0A4C82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22818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73EF4E8-3ED9-0601-A873-622CED25B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88F9F7-2B21-740D-6C0C-FD2A55143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C9BA40-93DC-B832-E5E6-50B770BB5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1762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347A35-53F8-C137-8BBD-16D6883D2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746063-752B-AC55-F9DE-9A6BC61BD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D9C312-D5F9-1B09-2A61-9AA288BAE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4C4CF4-F263-865A-A348-151AA7A90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D6BDA3-3D00-7233-455C-5B6F679E7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620612-FBD3-4C05-9885-ADA6F593A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0789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5F3273-B646-6BB9-1D31-57B551B27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8612C7-2A3C-A7CB-AAD5-A26D2F6FB6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5DDCE2-0F69-46DF-169A-DED360EA79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6651AE-4EBA-63D0-E8A0-E6A6C3C16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4641ED-C097-6305-0253-50B230AD4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95627B-94E8-623A-911B-F79F3AF5F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0171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793D453-A139-B59E-14B9-8349385AE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76EB19-1730-FE46-F8F2-B9D031DE7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8B82CB-5303-865B-BCAD-E4F6B86679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460411-A59D-41B4-BDF7-C7CB9E8D7D46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F4AA59-57A7-75EB-9F24-0C6565D84F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F017A5-63C1-8A51-BB71-AA65BCD08F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948A7-F3DB-46BA-80DD-333968AD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299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6.png"/><Relationship Id="rId7" Type="http://schemas.openxmlformats.org/officeDocument/2006/relationships/image" Target="../media/image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eg"/><Relationship Id="rId5" Type="http://schemas.openxmlformats.org/officeDocument/2006/relationships/image" Target="../media/image5.jpeg"/><Relationship Id="rId10" Type="http://schemas.microsoft.com/office/2007/relationships/hdphoto" Target="../media/hdphoto1.wdp"/><Relationship Id="rId4" Type="http://schemas.openxmlformats.org/officeDocument/2006/relationships/image" Target="../media/image7.png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F67C9C0-D438-C006-764E-FEF76AA5B73C}"/>
              </a:ext>
            </a:extLst>
          </p:cNvPr>
          <p:cNvSpPr/>
          <p:nvPr/>
        </p:nvSpPr>
        <p:spPr>
          <a:xfrm>
            <a:off x="-1" y="-13722"/>
            <a:ext cx="12258675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5C402A-EDFC-4D41-781C-C719FA6FD0CB}"/>
              </a:ext>
            </a:extLst>
          </p:cNvPr>
          <p:cNvSpPr txBox="1"/>
          <p:nvPr/>
        </p:nvSpPr>
        <p:spPr>
          <a:xfrm>
            <a:off x="3260630" y="2515254"/>
            <a:ext cx="70391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실험 설계</a:t>
            </a:r>
            <a:r>
              <a:rPr lang="en-US" altLang="ko-KR" sz="6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 </a:t>
            </a:r>
            <a:r>
              <a:rPr lang="ko-KR" altLang="en-US" sz="6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주제 선정</a:t>
            </a:r>
          </a:p>
        </p:txBody>
      </p:sp>
      <p:pic>
        <p:nvPicPr>
          <p:cNvPr id="1026" name="Picture 2" descr="자동차, 사고, 차량, 보험, 피해를 주다, 총 피해, 교통 사고, 차">
            <a:extLst>
              <a:ext uri="{FF2B5EF4-FFF2-40B4-BE49-F238E27FC236}">
                <a16:creationId xmlns:a16="http://schemas.microsoft.com/office/drawing/2014/main" id="{681A9D97-2448-5890-8379-62827FBDF3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476" l="51094" r="92500">
                        <a14:foregroundMark x1="72578" y1="2345" x2="79688" y2="20281"/>
                        <a14:foregroundMark x1="79688" y1="20281" x2="81250" y2="28488"/>
                        <a14:foregroundMark x1="81250" y1="28488" x2="86953" y2="22509"/>
                        <a14:foregroundMark x1="86953" y1="22509" x2="83125" y2="28722"/>
                        <a14:foregroundMark x1="83125" y1="28722" x2="89453" y2="60375"/>
                        <a14:foregroundMark x1="89453" y1="60375" x2="87422" y2="89566"/>
                        <a14:foregroundMark x1="87422" y1="89566" x2="82813" y2="81477"/>
                        <a14:foregroundMark x1="82813" y1="81477" x2="56953" y2="83705"/>
                        <a14:foregroundMark x1="79375" y1="42556" x2="78750" y2="57210"/>
                        <a14:foregroundMark x1="78750" y1="57210" x2="67031" y2="73974"/>
                        <a14:foregroundMark x1="67031" y1="73974" x2="61875" y2="56975"/>
                        <a14:foregroundMark x1="61875" y1="56975" x2="68203" y2="43845"/>
                        <a14:foregroundMark x1="82500" y1="34115" x2="80469" y2="42438"/>
                        <a14:foregroundMark x1="80469" y1="42438" x2="70859" y2="51465"/>
                        <a14:foregroundMark x1="70859" y1="51465" x2="72734" y2="61196"/>
                        <a14:foregroundMark x1="72734" y1="61196" x2="79766" y2="64478"/>
                        <a14:foregroundMark x1="79766" y1="64478" x2="66094" y2="74209"/>
                        <a14:foregroundMark x1="66094" y1="74209" x2="61797" y2="74912"/>
                        <a14:foregroundMark x1="71797" y1="44900" x2="76250" y2="49472"/>
                        <a14:foregroundMark x1="75469" y1="54396" x2="69453" y2="51700"/>
                        <a14:foregroundMark x1="69453" y1="51700" x2="67656" y2="53341"/>
                        <a14:foregroundMark x1="69297" y1="70106" x2="69609" y2="75147"/>
                        <a14:foregroundMark x1="67969" y1="76202" x2="66797" y2="67057"/>
                        <a14:foregroundMark x1="66797" y1="67057" x2="64141" y2="65885"/>
                        <a14:foregroundMark x1="61484" y1="60727" x2="59609" y2="75498"/>
                        <a14:foregroundMark x1="60078" y1="71512" x2="73594" y2="72567"/>
                        <a14:foregroundMark x1="73594" y1="72567" x2="83984" y2="72450"/>
                        <a14:foregroundMark x1="69219" y1="62134" x2="59141" y2="71512"/>
                        <a14:foregroundMark x1="57188" y1="77257" x2="57500" y2="79719"/>
                        <a14:foregroundMark x1="62031" y1="79015" x2="61172" y2="30246"/>
                        <a14:foregroundMark x1="57031" y1="2110" x2="58281" y2="69402"/>
                        <a14:foregroundMark x1="58281" y1="69402" x2="56016" y2="78781"/>
                        <a14:foregroundMark x1="56016" y1="78781" x2="55078" y2="79601"/>
                        <a14:foregroundMark x1="55703" y1="46307" x2="56172" y2="82884"/>
                        <a14:foregroundMark x1="54141" y1="83001" x2="83594" y2="84174"/>
                        <a14:foregroundMark x1="52969" y1="86401" x2="62813" y2="86518"/>
                        <a14:foregroundMark x1="62813" y1="86518" x2="82422" y2="85932"/>
                        <a14:foregroundMark x1="82422" y1="85932" x2="84844" y2="85932"/>
                        <a14:foregroundMark x1="51094" y1="88511" x2="60859" y2="88863"/>
                        <a14:foregroundMark x1="60859" y1="88863" x2="77344" y2="86635"/>
                        <a14:foregroundMark x1="86875" y1="86166" x2="86719" y2="97655"/>
                        <a14:foregroundMark x1="74453" y1="88159" x2="84063" y2="91559"/>
                        <a14:foregroundMark x1="84766" y1="91559" x2="84531" y2="98242"/>
                        <a14:foregroundMark x1="82969" y1="92028" x2="82813" y2="97890"/>
                        <a14:foregroundMark x1="82109" y1="90035" x2="82188" y2="97890"/>
                        <a14:foregroundMark x1="81172" y1="90739" x2="80313" y2="96952"/>
                        <a14:foregroundMark x1="78594" y1="90270" x2="79531" y2="98476"/>
                        <a14:foregroundMark x1="87813" y1="63189" x2="83750" y2="54748"/>
                        <a14:foregroundMark x1="83750" y1="54748" x2="82656" y2="77960"/>
                        <a14:foregroundMark x1="80703" y1="78195" x2="78672" y2="66354"/>
                        <a14:foregroundMark x1="78672" y1="66354" x2="80781" y2="49824"/>
                        <a14:foregroundMark x1="80781" y1="49824" x2="78047" y2="28253"/>
                        <a14:foregroundMark x1="78047" y1="28253" x2="71016" y2="9261"/>
                        <a14:foregroundMark x1="71016" y1="9261" x2="65469" y2="1641"/>
                        <a14:foregroundMark x1="65469" y1="1641" x2="71484" y2="2227"/>
                        <a14:foregroundMark x1="71484" y1="2227" x2="76094" y2="6682"/>
                        <a14:foregroundMark x1="76094" y1="6682" x2="77188" y2="9613"/>
                        <a14:foregroundMark x1="75781" y1="30950" x2="59688" y2="1172"/>
                        <a14:foregroundMark x1="59688" y1="1172" x2="58438" y2="234"/>
                        <a14:foregroundMark x1="57578" y1="1993" x2="71016" y2="2227"/>
                        <a14:foregroundMark x1="73984" y1="1641" x2="78047" y2="11489"/>
                        <a14:foregroundMark x1="73984" y1="1407" x2="77969" y2="10668"/>
                        <a14:foregroundMark x1="74297" y1="1055" x2="77500" y2="9496"/>
                        <a14:foregroundMark x1="74844" y1="1993" x2="74844" y2="1993"/>
                        <a14:foregroundMark x1="75859" y1="4338" x2="76094" y2="4807"/>
                        <a14:foregroundMark x1="76719" y1="7034" x2="77109" y2="7620"/>
                        <a14:foregroundMark x1="77734" y1="8441" x2="77969" y2="8910"/>
                        <a14:foregroundMark x1="77969" y1="8910" x2="77969" y2="8910"/>
                        <a14:foregroundMark x1="78125" y1="9144" x2="78125" y2="9144"/>
                        <a14:foregroundMark x1="77500" y1="8206" x2="77188" y2="7620"/>
                        <a14:foregroundMark x1="76953" y1="6331" x2="76953" y2="5979"/>
                        <a14:foregroundMark x1="76719" y1="5158" x2="76563" y2="4572"/>
                        <a14:foregroundMark x1="76563" y1="4220" x2="76563" y2="4220"/>
                        <a14:foregroundMark x1="76094" y1="3751" x2="75781" y2="3517"/>
                        <a14:foregroundMark x1="75469" y1="2696" x2="75078" y2="2110"/>
                        <a14:foregroundMark x1="74531" y1="1055" x2="74531" y2="1055"/>
                        <a14:foregroundMark x1="74531" y1="938" x2="74531" y2="938"/>
                        <a14:foregroundMark x1="74531" y1="938" x2="74531" y2="938"/>
                        <a14:foregroundMark x1="74688" y1="938" x2="74688" y2="938"/>
                        <a14:foregroundMark x1="74844" y1="938" x2="74844" y2="938"/>
                        <a14:foregroundMark x1="74844" y1="938" x2="74844" y2="938"/>
                        <a14:foregroundMark x1="74844" y1="938" x2="74844" y2="938"/>
                        <a14:foregroundMark x1="74531" y1="469" x2="74531" y2="469"/>
                        <a14:foregroundMark x1="74531" y1="117" x2="74531" y2="117"/>
                        <a14:foregroundMark x1="74531" y1="117" x2="74531" y2="117"/>
                        <a14:foregroundMark x1="74531" y1="117" x2="74531" y2="117"/>
                        <a14:foregroundMark x1="84766" y1="26377" x2="84766" y2="26377"/>
                        <a14:foregroundMark x1="86172" y1="23212" x2="86172" y2="23212"/>
                        <a14:foregroundMark x1="87031" y1="21571" x2="87500" y2="21571"/>
                        <a14:foregroundMark x1="88125" y1="21571" x2="85703" y2="24853"/>
                        <a14:foregroundMark x1="88125" y1="20750" x2="89688" y2="25440"/>
                        <a14:foregroundMark x1="91406" y1="22274" x2="91875" y2="22509"/>
                        <a14:foregroundMark x1="92500" y1="23916" x2="92344" y2="24502"/>
                        <a14:foregroundMark x1="91875" y1="24971" x2="91875" y2="24971"/>
                        <a14:foregroundMark x1="84844" y1="30950" x2="85078" y2="31653"/>
                        <a14:foregroundMark x1="85547" y1="32943" x2="86172" y2="44431"/>
                        <a14:foregroundMark x1="85313" y1="33646" x2="86797" y2="43845"/>
                        <a14:foregroundMark x1="86875" y1="35287" x2="86875" y2="35287"/>
                        <a14:foregroundMark x1="87031" y1="34818" x2="87031" y2="34818"/>
                        <a14:foregroundMark x1="87031" y1="34584" x2="86719" y2="36928"/>
                        <a14:foregroundMark x1="86484" y1="40797" x2="86328" y2="41383"/>
                        <a14:foregroundMark x1="81172" y1="53107" x2="80234" y2="57444"/>
                        <a14:foregroundMark x1="61797" y1="49472" x2="61797" y2="63775"/>
                        <a14:foregroundMark x1="67578" y1="63189" x2="78438" y2="61782"/>
                        <a14:foregroundMark x1="78438" y1="61782" x2="78984" y2="61196"/>
                        <a14:foregroundMark x1="82266" y1="55569" x2="87266" y2="56858"/>
                        <a14:foregroundMark x1="89844" y1="51348" x2="89688" y2="50996"/>
                        <a14:foregroundMark x1="89297" y1="50410" x2="89297" y2="50410"/>
                        <a14:foregroundMark x1="90156" y1="50879" x2="90859" y2="52638"/>
                        <a14:foregroundMark x1="91094" y1="52755" x2="91172" y2="51583"/>
                        <a14:foregroundMark x1="90703" y1="51231" x2="89844" y2="51231"/>
                        <a14:foregroundMark x1="88672" y1="49355" x2="88203" y2="48417"/>
                        <a14:foregroundMark x1="87266" y1="45838" x2="87656" y2="47597"/>
                        <a14:foregroundMark x1="87656" y1="47831" x2="88828" y2="49472"/>
                        <a14:foregroundMark x1="88516" y1="46424" x2="86250" y2="38453"/>
                        <a14:foregroundMark x1="86641" y1="41266" x2="87734" y2="4572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352" r="4760"/>
          <a:stretch/>
        </p:blipFill>
        <p:spPr bwMode="auto">
          <a:xfrm>
            <a:off x="-95249" y="0"/>
            <a:ext cx="4498704" cy="751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6BAD6C-B97F-6649-A195-016BA3641F1E}"/>
              </a:ext>
            </a:extLst>
          </p:cNvPr>
          <p:cNvSpPr txBox="1"/>
          <p:nvPr/>
        </p:nvSpPr>
        <p:spPr>
          <a:xfrm>
            <a:off x="4418297" y="3429000"/>
            <a:ext cx="33554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기계공학실험설계</a:t>
            </a:r>
            <a:r>
              <a:rPr lang="ko-KR" altLang="en-US" sz="3200" spc="-300" dirty="0"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</a:t>
            </a:r>
            <a:r>
              <a:rPr lang="en-US" altLang="ko-KR" sz="28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A</a:t>
            </a:r>
            <a:r>
              <a:rPr lang="ko-KR" altLang="en-US" sz="28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조</a:t>
            </a:r>
            <a:endParaRPr lang="ko-KR" altLang="en-US" sz="3200" spc="-300" dirty="0"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026FC9-0871-1675-996C-FA38FF20155C}"/>
              </a:ext>
            </a:extLst>
          </p:cNvPr>
          <p:cNvSpPr txBox="1"/>
          <p:nvPr/>
        </p:nvSpPr>
        <p:spPr>
          <a:xfrm>
            <a:off x="17721942" y="4306792"/>
            <a:ext cx="8382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기둥구조의 저층 건물의 내진설계를 </a:t>
            </a:r>
            <a:endParaRPr lang="en-US" altLang="ko-KR" sz="3600" spc="-300" dirty="0">
              <a:solidFill>
                <a:schemeClr val="tx1">
                  <a:lumMod val="65000"/>
                  <a:lumOff val="35000"/>
                </a:schemeClr>
              </a:solidFill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위한 </a:t>
            </a:r>
            <a:r>
              <a:rPr lang="ko-KR" altLang="en-US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기둥의 설계 조건 선정 </a:t>
            </a:r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실험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C16D2D-3829-5772-BB0F-DD85332D7E83}"/>
              </a:ext>
            </a:extLst>
          </p:cNvPr>
          <p:cNvSpPr txBox="1"/>
          <p:nvPr/>
        </p:nvSpPr>
        <p:spPr>
          <a:xfrm>
            <a:off x="15486742" y="3868642"/>
            <a:ext cx="8382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.02</a:t>
            </a:r>
            <a:endParaRPr lang="ko-KR" altLang="en-US" sz="2800" spc="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E8D8F9-778B-982F-2474-98E7D93BB7B6}"/>
              </a:ext>
            </a:extLst>
          </p:cNvPr>
          <p:cNvSpPr txBox="1"/>
          <p:nvPr/>
        </p:nvSpPr>
        <p:spPr>
          <a:xfrm>
            <a:off x="13774057" y="2182717"/>
            <a:ext cx="8382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차량 충돌 시 탑승자가 받는 충격력을 </a:t>
            </a:r>
            <a:endParaRPr lang="en-US" altLang="ko-KR" sz="3600" spc="-300" dirty="0">
              <a:solidFill>
                <a:schemeClr val="tx1">
                  <a:lumMod val="65000"/>
                  <a:lumOff val="35000"/>
                </a:schemeClr>
              </a:solidFill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최소화하는 </a:t>
            </a:r>
            <a:r>
              <a:rPr lang="ko-KR" altLang="en-US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범퍼 빔 설계</a:t>
            </a:r>
            <a:r>
              <a:rPr lang="en-US" altLang="ko-KR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 </a:t>
            </a:r>
            <a:r>
              <a:rPr lang="ko-KR" altLang="en-US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조건 선정 </a:t>
            </a:r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실험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EF0267-C7B1-2227-496C-2C1235A0C518}"/>
              </a:ext>
            </a:extLst>
          </p:cNvPr>
          <p:cNvSpPr txBox="1"/>
          <p:nvPr/>
        </p:nvSpPr>
        <p:spPr>
          <a:xfrm>
            <a:off x="12192000" y="1744567"/>
            <a:ext cx="8382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.01</a:t>
            </a:r>
            <a:endParaRPr lang="ko-KR" altLang="en-US" sz="2800" spc="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50604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26937858-F52D-7DBE-E23C-E691519411F8}"/>
              </a:ext>
            </a:extLst>
          </p:cNvPr>
          <p:cNvSpPr/>
          <p:nvPr/>
        </p:nvSpPr>
        <p:spPr>
          <a:xfrm>
            <a:off x="-76199" y="-13722"/>
            <a:ext cx="12334874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841D54-6876-17E5-A8AD-AB709BEFFC88}"/>
              </a:ext>
            </a:extLst>
          </p:cNvPr>
          <p:cNvSpPr txBox="1"/>
          <p:nvPr/>
        </p:nvSpPr>
        <p:spPr>
          <a:xfrm>
            <a:off x="1904873" y="4306792"/>
            <a:ext cx="8382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기둥구조의 저층 건물의 내진설계를 </a:t>
            </a:r>
            <a:endParaRPr lang="en-US" altLang="ko-KR" sz="3600" spc="-300" dirty="0">
              <a:solidFill>
                <a:schemeClr val="tx1">
                  <a:lumMod val="65000"/>
                  <a:lumOff val="35000"/>
                </a:schemeClr>
              </a:solidFill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위한 </a:t>
            </a:r>
            <a:r>
              <a:rPr lang="ko-KR" altLang="en-US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기둥의 설계 조건 선정 </a:t>
            </a:r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실험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94CFC0-C5FA-6F23-2BF0-E514294FC536}"/>
              </a:ext>
            </a:extLst>
          </p:cNvPr>
          <p:cNvSpPr txBox="1"/>
          <p:nvPr/>
        </p:nvSpPr>
        <p:spPr>
          <a:xfrm>
            <a:off x="1904873" y="3868642"/>
            <a:ext cx="8382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.02</a:t>
            </a:r>
            <a:endParaRPr lang="ko-KR" altLang="en-US" sz="2800" spc="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C9A36F-948E-17EA-37E4-366B729A526E}"/>
              </a:ext>
            </a:extLst>
          </p:cNvPr>
          <p:cNvSpPr txBox="1"/>
          <p:nvPr/>
        </p:nvSpPr>
        <p:spPr>
          <a:xfrm>
            <a:off x="1904873" y="2182717"/>
            <a:ext cx="8382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차량 충돌 시 탑승자가 받는 충격력을 </a:t>
            </a:r>
            <a:endParaRPr lang="en-US" altLang="ko-KR" sz="3600" spc="-300" dirty="0">
              <a:solidFill>
                <a:schemeClr val="tx1">
                  <a:lumMod val="65000"/>
                  <a:lumOff val="35000"/>
                </a:schemeClr>
              </a:solidFill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최소화하는 </a:t>
            </a:r>
            <a:r>
              <a:rPr lang="ko-KR" altLang="en-US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범퍼 빔 설계</a:t>
            </a:r>
            <a:r>
              <a:rPr lang="en-US" altLang="ko-KR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 </a:t>
            </a:r>
            <a:r>
              <a:rPr lang="ko-KR" altLang="en-US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조건 선정 </a:t>
            </a:r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실험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BC5E3B-2A4B-6814-B1D4-24CB3F6EACC4}"/>
              </a:ext>
            </a:extLst>
          </p:cNvPr>
          <p:cNvSpPr txBox="1"/>
          <p:nvPr/>
        </p:nvSpPr>
        <p:spPr>
          <a:xfrm>
            <a:off x="1904873" y="1744567"/>
            <a:ext cx="8382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.01</a:t>
            </a:r>
            <a:endParaRPr lang="ko-KR" altLang="en-US" sz="2800" spc="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DBDAAA-D731-E653-AD5D-7C2E9F81C815}"/>
              </a:ext>
            </a:extLst>
          </p:cNvPr>
          <p:cNvSpPr txBox="1"/>
          <p:nvPr/>
        </p:nvSpPr>
        <p:spPr>
          <a:xfrm>
            <a:off x="0" y="-8513"/>
            <a:ext cx="2514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spc="-300" dirty="0">
                <a:solidFill>
                  <a:schemeClr val="bg1"/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실험 주제 후보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106E03-4CD6-1EBF-D142-153AE1957896}"/>
              </a:ext>
            </a:extLst>
          </p:cNvPr>
          <p:cNvSpPr txBox="1"/>
          <p:nvPr/>
        </p:nvSpPr>
        <p:spPr>
          <a:xfrm>
            <a:off x="-8246853" y="2515254"/>
            <a:ext cx="70391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실험 설계</a:t>
            </a:r>
            <a:r>
              <a:rPr lang="en-US" altLang="ko-KR" sz="6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 </a:t>
            </a:r>
            <a:r>
              <a:rPr lang="ko-KR" altLang="en-US" sz="6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주제 선정</a:t>
            </a:r>
          </a:p>
        </p:txBody>
      </p:sp>
      <p:pic>
        <p:nvPicPr>
          <p:cNvPr id="3" name="Picture 2" descr="자동차, 사고, 차량, 보험, 피해를 주다, 총 피해, 교통 사고, 차">
            <a:extLst>
              <a:ext uri="{FF2B5EF4-FFF2-40B4-BE49-F238E27FC236}">
                <a16:creationId xmlns:a16="http://schemas.microsoft.com/office/drawing/2014/main" id="{2B052D4A-0682-B7C3-08C3-77B7DE0A1F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476" l="51094" r="92500">
                        <a14:foregroundMark x1="72578" y1="2345" x2="79688" y2="20281"/>
                        <a14:foregroundMark x1="79688" y1="20281" x2="81250" y2="28488"/>
                        <a14:foregroundMark x1="81250" y1="28488" x2="86953" y2="22509"/>
                        <a14:foregroundMark x1="86953" y1="22509" x2="83125" y2="28722"/>
                        <a14:foregroundMark x1="83125" y1="28722" x2="89453" y2="60375"/>
                        <a14:foregroundMark x1="89453" y1="60375" x2="87422" y2="89566"/>
                        <a14:foregroundMark x1="87422" y1="89566" x2="82813" y2="81477"/>
                        <a14:foregroundMark x1="82813" y1="81477" x2="56953" y2="83705"/>
                        <a14:foregroundMark x1="79375" y1="42556" x2="78750" y2="57210"/>
                        <a14:foregroundMark x1="78750" y1="57210" x2="67031" y2="73974"/>
                        <a14:foregroundMark x1="67031" y1="73974" x2="61875" y2="56975"/>
                        <a14:foregroundMark x1="61875" y1="56975" x2="68203" y2="43845"/>
                        <a14:foregroundMark x1="82500" y1="34115" x2="80469" y2="42438"/>
                        <a14:foregroundMark x1="80469" y1="42438" x2="70859" y2="51465"/>
                        <a14:foregroundMark x1="70859" y1="51465" x2="72734" y2="61196"/>
                        <a14:foregroundMark x1="72734" y1="61196" x2="79766" y2="64478"/>
                        <a14:foregroundMark x1="79766" y1="64478" x2="66094" y2="74209"/>
                        <a14:foregroundMark x1="66094" y1="74209" x2="61797" y2="74912"/>
                        <a14:foregroundMark x1="71797" y1="44900" x2="76250" y2="49472"/>
                        <a14:foregroundMark x1="75469" y1="54396" x2="69453" y2="51700"/>
                        <a14:foregroundMark x1="69453" y1="51700" x2="67656" y2="53341"/>
                        <a14:foregroundMark x1="69297" y1="70106" x2="69609" y2="75147"/>
                        <a14:foregroundMark x1="67969" y1="76202" x2="66797" y2="67057"/>
                        <a14:foregroundMark x1="66797" y1="67057" x2="64141" y2="65885"/>
                        <a14:foregroundMark x1="61484" y1="60727" x2="59609" y2="75498"/>
                        <a14:foregroundMark x1="60078" y1="71512" x2="73594" y2="72567"/>
                        <a14:foregroundMark x1="73594" y1="72567" x2="83984" y2="72450"/>
                        <a14:foregroundMark x1="69219" y1="62134" x2="59141" y2="71512"/>
                        <a14:foregroundMark x1="57188" y1="77257" x2="57500" y2="79719"/>
                        <a14:foregroundMark x1="62031" y1="79015" x2="61172" y2="30246"/>
                        <a14:foregroundMark x1="57031" y1="2110" x2="58281" y2="69402"/>
                        <a14:foregroundMark x1="58281" y1="69402" x2="56016" y2="78781"/>
                        <a14:foregroundMark x1="56016" y1="78781" x2="55078" y2="79601"/>
                        <a14:foregroundMark x1="55703" y1="46307" x2="56172" y2="82884"/>
                        <a14:foregroundMark x1="54141" y1="83001" x2="83594" y2="84174"/>
                        <a14:foregroundMark x1="52969" y1="86401" x2="62813" y2="86518"/>
                        <a14:foregroundMark x1="62813" y1="86518" x2="82422" y2="85932"/>
                        <a14:foregroundMark x1="82422" y1="85932" x2="84844" y2="85932"/>
                        <a14:foregroundMark x1="51094" y1="88511" x2="60859" y2="88863"/>
                        <a14:foregroundMark x1="60859" y1="88863" x2="77344" y2="86635"/>
                        <a14:foregroundMark x1="86875" y1="86166" x2="86719" y2="97655"/>
                        <a14:foregroundMark x1="74453" y1="88159" x2="84063" y2="91559"/>
                        <a14:foregroundMark x1="84766" y1="91559" x2="84531" y2="98242"/>
                        <a14:foregroundMark x1="82969" y1="92028" x2="82813" y2="97890"/>
                        <a14:foregroundMark x1="82109" y1="90035" x2="82188" y2="97890"/>
                        <a14:foregroundMark x1="81172" y1="90739" x2="80313" y2="96952"/>
                        <a14:foregroundMark x1="78594" y1="90270" x2="79531" y2="98476"/>
                        <a14:foregroundMark x1="87813" y1="63189" x2="83750" y2="54748"/>
                        <a14:foregroundMark x1="83750" y1="54748" x2="82656" y2="77960"/>
                        <a14:foregroundMark x1="80703" y1="78195" x2="78672" y2="66354"/>
                        <a14:foregroundMark x1="78672" y1="66354" x2="80781" y2="49824"/>
                        <a14:foregroundMark x1="80781" y1="49824" x2="78047" y2="28253"/>
                        <a14:foregroundMark x1="78047" y1="28253" x2="71016" y2="9261"/>
                        <a14:foregroundMark x1="71016" y1="9261" x2="65469" y2="1641"/>
                        <a14:foregroundMark x1="65469" y1="1641" x2="71484" y2="2227"/>
                        <a14:foregroundMark x1="71484" y1="2227" x2="76094" y2="6682"/>
                        <a14:foregroundMark x1="76094" y1="6682" x2="77188" y2="9613"/>
                        <a14:foregroundMark x1="75781" y1="30950" x2="59688" y2="1172"/>
                        <a14:foregroundMark x1="59688" y1="1172" x2="58438" y2="234"/>
                        <a14:foregroundMark x1="57578" y1="1993" x2="71016" y2="2227"/>
                        <a14:foregroundMark x1="73984" y1="1641" x2="78047" y2="11489"/>
                        <a14:foregroundMark x1="73984" y1="1407" x2="77969" y2="10668"/>
                        <a14:foregroundMark x1="74297" y1="1055" x2="77500" y2="9496"/>
                        <a14:foregroundMark x1="74844" y1="1993" x2="74844" y2="1993"/>
                        <a14:foregroundMark x1="75859" y1="4338" x2="76094" y2="4807"/>
                        <a14:foregroundMark x1="76719" y1="7034" x2="77109" y2="7620"/>
                        <a14:foregroundMark x1="77734" y1="8441" x2="77969" y2="8910"/>
                        <a14:foregroundMark x1="77969" y1="8910" x2="77969" y2="8910"/>
                        <a14:foregroundMark x1="78125" y1="9144" x2="78125" y2="9144"/>
                        <a14:foregroundMark x1="77500" y1="8206" x2="77188" y2="7620"/>
                        <a14:foregroundMark x1="76953" y1="6331" x2="76953" y2="5979"/>
                        <a14:foregroundMark x1="76719" y1="5158" x2="76563" y2="4572"/>
                        <a14:foregroundMark x1="76563" y1="4220" x2="76563" y2="4220"/>
                        <a14:foregroundMark x1="76094" y1="3751" x2="75781" y2="3517"/>
                        <a14:foregroundMark x1="75469" y1="2696" x2="75078" y2="2110"/>
                        <a14:foregroundMark x1="74531" y1="1055" x2="74531" y2="1055"/>
                        <a14:foregroundMark x1="74531" y1="938" x2="74531" y2="938"/>
                        <a14:foregroundMark x1="74531" y1="938" x2="74531" y2="938"/>
                        <a14:foregroundMark x1="74688" y1="938" x2="74688" y2="938"/>
                        <a14:foregroundMark x1="74844" y1="938" x2="74844" y2="938"/>
                        <a14:foregroundMark x1="74844" y1="938" x2="74844" y2="938"/>
                        <a14:foregroundMark x1="74844" y1="938" x2="74844" y2="938"/>
                        <a14:foregroundMark x1="74531" y1="469" x2="74531" y2="469"/>
                        <a14:foregroundMark x1="74531" y1="117" x2="74531" y2="117"/>
                        <a14:foregroundMark x1="74531" y1="117" x2="74531" y2="117"/>
                        <a14:foregroundMark x1="74531" y1="117" x2="74531" y2="117"/>
                        <a14:foregroundMark x1="84766" y1="26377" x2="84766" y2="26377"/>
                        <a14:foregroundMark x1="86172" y1="23212" x2="86172" y2="23212"/>
                        <a14:foregroundMark x1="87031" y1="21571" x2="87500" y2="21571"/>
                        <a14:foregroundMark x1="88125" y1="21571" x2="85703" y2="24853"/>
                        <a14:foregroundMark x1="88125" y1="20750" x2="89688" y2="25440"/>
                        <a14:foregroundMark x1="91406" y1="22274" x2="91875" y2="22509"/>
                        <a14:foregroundMark x1="92500" y1="23916" x2="92344" y2="24502"/>
                        <a14:foregroundMark x1="91875" y1="24971" x2="91875" y2="24971"/>
                        <a14:foregroundMark x1="84844" y1="30950" x2="85078" y2="31653"/>
                        <a14:foregroundMark x1="85547" y1="32943" x2="86172" y2="44431"/>
                        <a14:foregroundMark x1="85313" y1="33646" x2="86797" y2="43845"/>
                        <a14:foregroundMark x1="86875" y1="35287" x2="86875" y2="35287"/>
                        <a14:foregroundMark x1="87031" y1="34818" x2="87031" y2="34818"/>
                        <a14:foregroundMark x1="87031" y1="34584" x2="86719" y2="36928"/>
                        <a14:foregroundMark x1="86484" y1="40797" x2="86328" y2="41383"/>
                        <a14:foregroundMark x1="81172" y1="53107" x2="80234" y2="57444"/>
                        <a14:foregroundMark x1="61797" y1="49472" x2="61797" y2="63775"/>
                        <a14:foregroundMark x1="67578" y1="63189" x2="78438" y2="61782"/>
                        <a14:foregroundMark x1="78438" y1="61782" x2="78984" y2="61196"/>
                        <a14:foregroundMark x1="82266" y1="55569" x2="87266" y2="56858"/>
                        <a14:foregroundMark x1="89844" y1="51348" x2="89688" y2="50996"/>
                        <a14:foregroundMark x1="89297" y1="50410" x2="89297" y2="50410"/>
                        <a14:foregroundMark x1="90156" y1="50879" x2="90859" y2="52638"/>
                        <a14:foregroundMark x1="91094" y1="52755" x2="91172" y2="51583"/>
                        <a14:foregroundMark x1="90703" y1="51231" x2="89844" y2="51231"/>
                        <a14:foregroundMark x1="88672" y1="49355" x2="88203" y2="48417"/>
                        <a14:foregroundMark x1="87266" y1="45838" x2="87656" y2="47597"/>
                        <a14:foregroundMark x1="87656" y1="47831" x2="88828" y2="49472"/>
                        <a14:foregroundMark x1="88516" y1="46424" x2="86250" y2="38453"/>
                        <a14:foregroundMark x1="86641" y1="41266" x2="87734" y2="4572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352" r="4760"/>
          <a:stretch/>
        </p:blipFill>
        <p:spPr bwMode="auto">
          <a:xfrm>
            <a:off x="-4613002" y="0"/>
            <a:ext cx="4498704" cy="751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E9A36A-6469-1DAD-B29D-D6427CF13AD3}"/>
              </a:ext>
            </a:extLst>
          </p:cNvPr>
          <p:cNvSpPr txBox="1"/>
          <p:nvPr/>
        </p:nvSpPr>
        <p:spPr>
          <a:xfrm>
            <a:off x="-7089186" y="3429000"/>
            <a:ext cx="33554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기계공학실험설계</a:t>
            </a:r>
            <a:r>
              <a:rPr lang="ko-KR" altLang="en-US" sz="3200" spc="-300" dirty="0"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</a:t>
            </a:r>
            <a:r>
              <a:rPr lang="en-US" altLang="ko-KR" sz="28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A</a:t>
            </a:r>
            <a:r>
              <a:rPr lang="ko-KR" altLang="en-US" sz="28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조</a:t>
            </a:r>
            <a:endParaRPr lang="ko-KR" altLang="en-US" sz="3200" spc="-300" dirty="0"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5B444E-DDC5-5F85-80B1-C6C495FD837D}"/>
              </a:ext>
            </a:extLst>
          </p:cNvPr>
          <p:cNvSpPr txBox="1"/>
          <p:nvPr/>
        </p:nvSpPr>
        <p:spPr>
          <a:xfrm>
            <a:off x="13168249" y="3588861"/>
            <a:ext cx="83822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자동차의 축소 등가질량 모델을 설계하고 제작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중요 실험변수인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범퍼빔의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모델을 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PLA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재질로 설계하고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제작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  (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두께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밀도 등을 변화시킴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)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경사로를 이용하여 차량모델의 충돌속도 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(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충격량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)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를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같도록 하여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범퍼빔에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따라 차량모델이 충격을 얼마나 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흡수할 수 있는지 실험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r>
              <a:rPr lang="en-US" altLang="ko-KR" sz="24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	    </a:t>
            </a:r>
          </a:p>
        </p:txBody>
      </p:sp>
      <p:pic>
        <p:nvPicPr>
          <p:cNvPr id="8" name="Picture 4" descr="현대차그룹 1세대 플랫폼의 충돌안전성 주요 변경점 인포그래픽">
            <a:extLst>
              <a:ext uri="{FF2B5EF4-FFF2-40B4-BE49-F238E27FC236}">
                <a16:creationId xmlns:a16="http://schemas.microsoft.com/office/drawing/2014/main" id="{F997ACFA-8EAB-5A43-DAB5-00427D09F6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0417" b="50000"/>
          <a:stretch/>
        </p:blipFill>
        <p:spPr bwMode="auto">
          <a:xfrm>
            <a:off x="20771124" y="3105149"/>
            <a:ext cx="3970127" cy="306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자동차 바디의 구간별 역할에 대해 표기한 인포그래픽">
            <a:extLst>
              <a:ext uri="{FF2B5EF4-FFF2-40B4-BE49-F238E27FC236}">
                <a16:creationId xmlns:a16="http://schemas.microsoft.com/office/drawing/2014/main" id="{18883B1E-1C42-DBA7-B532-CB4DFABC9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4695" y="952500"/>
            <a:ext cx="4216555" cy="1989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車충돌때 적당히 찌그러지는 기술…탑승객이 받는 충격 크게 줄여줘 - 매일경제">
            <a:extLst>
              <a:ext uri="{FF2B5EF4-FFF2-40B4-BE49-F238E27FC236}">
                <a16:creationId xmlns:a16="http://schemas.microsoft.com/office/drawing/2014/main" id="{1C6746F5-4547-51F3-CC45-41ABB3E459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6050" y="1080294"/>
            <a:ext cx="476250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852A8ED-F112-8A38-CD45-67F26F31813B}"/>
              </a:ext>
            </a:extLst>
          </p:cNvPr>
          <p:cNvSpPr txBox="1"/>
          <p:nvPr/>
        </p:nvSpPr>
        <p:spPr>
          <a:xfrm>
            <a:off x="10086285" y="6503182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기계공학실험설계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5161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26937858-F52D-7DBE-E23C-E691519411F8}"/>
              </a:ext>
            </a:extLst>
          </p:cNvPr>
          <p:cNvSpPr/>
          <p:nvPr/>
        </p:nvSpPr>
        <p:spPr>
          <a:xfrm>
            <a:off x="-76199" y="-13722"/>
            <a:ext cx="12334874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C9A36F-948E-17EA-37E4-366B729A526E}"/>
              </a:ext>
            </a:extLst>
          </p:cNvPr>
          <p:cNvSpPr txBox="1"/>
          <p:nvPr/>
        </p:nvSpPr>
        <p:spPr>
          <a:xfrm>
            <a:off x="3190748" y="61436"/>
            <a:ext cx="9001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spc="-150" dirty="0">
                <a:solidFill>
                  <a:schemeClr val="bg1">
                    <a:lumMod val="7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차량 충돌 시 탑승자가 받는 충격력을 최소화하는 범퍼 빔 설계</a:t>
            </a:r>
            <a:r>
              <a:rPr lang="en-US" altLang="ko-KR" sz="2000" spc="-150" dirty="0">
                <a:solidFill>
                  <a:schemeClr val="bg1">
                    <a:lumMod val="7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</a:t>
            </a:r>
            <a:r>
              <a:rPr lang="ko-KR" altLang="en-US" sz="2000" spc="-150" dirty="0">
                <a:solidFill>
                  <a:schemeClr val="bg1">
                    <a:lumMod val="7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조건 선정 실험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DBDAAA-D731-E653-AD5D-7C2E9F81C815}"/>
              </a:ext>
            </a:extLst>
          </p:cNvPr>
          <p:cNvSpPr txBox="1"/>
          <p:nvPr/>
        </p:nvSpPr>
        <p:spPr>
          <a:xfrm>
            <a:off x="0" y="-8513"/>
            <a:ext cx="2514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spc="-300" dirty="0">
                <a:solidFill>
                  <a:schemeClr val="bg1"/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후보  </a:t>
            </a:r>
            <a:r>
              <a:rPr lang="en-US" altLang="ko-KR" sz="2800" dirty="0">
                <a:solidFill>
                  <a:schemeClr val="bg1"/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.01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8C711B-9E3D-3B0E-FF87-1082B77471E8}"/>
              </a:ext>
            </a:extLst>
          </p:cNvPr>
          <p:cNvSpPr txBox="1"/>
          <p:nvPr/>
        </p:nvSpPr>
        <p:spPr>
          <a:xfrm>
            <a:off x="309499" y="3588861"/>
            <a:ext cx="83822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자동차의 축소 등가질량 모델을 설계하고 제작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중요 실험변수인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범퍼빔의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모델을 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PLA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재질로 설계하고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제작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  (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두께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밀도 등을 변화시킴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)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경사로를 이용하여 차량모델의 충돌속도 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(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충격량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)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를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같도록 하여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범퍼빔에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따라 차량모델이 충격을 얼마나 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흡수할 수 있는지 실험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r>
              <a:rPr lang="en-US" altLang="ko-KR" sz="24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	    </a:t>
            </a:r>
          </a:p>
        </p:txBody>
      </p:sp>
      <p:pic>
        <p:nvPicPr>
          <p:cNvPr id="5124" name="Picture 4" descr="현대차그룹 1세대 플랫폼의 충돌안전성 주요 변경점 인포그래픽">
            <a:extLst>
              <a:ext uri="{FF2B5EF4-FFF2-40B4-BE49-F238E27FC236}">
                <a16:creationId xmlns:a16="http://schemas.microsoft.com/office/drawing/2014/main" id="{DE7A1F5B-8322-2530-CF87-52E53C1FA8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0417" b="50000"/>
          <a:stretch/>
        </p:blipFill>
        <p:spPr bwMode="auto">
          <a:xfrm>
            <a:off x="7912374" y="3105149"/>
            <a:ext cx="3970127" cy="306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자동차 바디의 구간별 역할에 대해 표기한 인포그래픽">
            <a:extLst>
              <a:ext uri="{FF2B5EF4-FFF2-40B4-BE49-F238E27FC236}">
                <a16:creationId xmlns:a16="http://schemas.microsoft.com/office/drawing/2014/main" id="{D49108A7-D2FD-1785-ECBC-3C6CF133F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945" y="952500"/>
            <a:ext cx="4216555" cy="1989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車충돌때 적당히 찌그러지는 기술…탑승객이 받는 충격 크게 줄여줘 - 매일경제">
            <a:extLst>
              <a:ext uri="{FF2B5EF4-FFF2-40B4-BE49-F238E27FC236}">
                <a16:creationId xmlns:a16="http://schemas.microsoft.com/office/drawing/2014/main" id="{2016E630-FDFB-2E9A-9235-518A86519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080294"/>
            <a:ext cx="476250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40757E8F-AF29-4EF2-2B8C-AE4DD9BED00A}"/>
              </a:ext>
            </a:extLst>
          </p:cNvPr>
          <p:cNvGrpSpPr/>
          <p:nvPr/>
        </p:nvGrpSpPr>
        <p:grpSpPr>
          <a:xfrm>
            <a:off x="21286821" y="1726168"/>
            <a:ext cx="3557586" cy="3264932"/>
            <a:chOff x="8067675" y="1726168"/>
            <a:chExt cx="3557586" cy="326493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C4794ACC-8664-550E-1AF2-2AE704A9D74A}"/>
                    </a:ext>
                  </a:extLst>
                </p:cNvPr>
                <p:cNvSpPr/>
                <p:nvPr/>
              </p:nvSpPr>
              <p:spPr>
                <a:xfrm>
                  <a:off x="9353549" y="2476500"/>
                  <a:ext cx="1857375" cy="9525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  <m:t>𝑒𝑞</m:t>
                            </m:r>
                          </m:sub>
                        </m:sSub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0A2D1B99-7AE6-7D3F-27F0-BBE25AC5A9A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53549" y="2476500"/>
                  <a:ext cx="1857375" cy="95250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46C401D-671C-7253-31B7-C1C401AC9951}"/>
                </a:ext>
              </a:extLst>
            </p:cNvPr>
            <p:cNvSpPr/>
            <p:nvPr/>
          </p:nvSpPr>
          <p:spPr>
            <a:xfrm>
              <a:off x="9353549" y="3429000"/>
              <a:ext cx="190501" cy="14001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6A26E38-1240-946E-1B03-F58010F1FE45}"/>
                </a:ext>
              </a:extLst>
            </p:cNvPr>
            <p:cNvSpPr/>
            <p:nvPr/>
          </p:nvSpPr>
          <p:spPr>
            <a:xfrm>
              <a:off x="11020423" y="3428999"/>
              <a:ext cx="190501" cy="14001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C1102A6-71CD-B65C-F165-73502D3579BC}"/>
                </a:ext>
              </a:extLst>
            </p:cNvPr>
            <p:cNvSpPr/>
            <p:nvPr/>
          </p:nvSpPr>
          <p:spPr>
            <a:xfrm>
              <a:off x="8977311" y="4829174"/>
              <a:ext cx="2647950" cy="161926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48CA71DE-18AE-667C-CC49-F460373EA635}"/>
                </a:ext>
              </a:extLst>
            </p:cNvPr>
            <p:cNvCxnSpPr/>
            <p:nvPr/>
          </p:nvCxnSpPr>
          <p:spPr>
            <a:xfrm flipH="1">
              <a:off x="8067675" y="4467225"/>
              <a:ext cx="90963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68734734-09FD-94CB-DC10-C864440F17BB}"/>
                </a:ext>
              </a:extLst>
            </p:cNvPr>
            <p:cNvCxnSpPr/>
            <p:nvPr/>
          </p:nvCxnSpPr>
          <p:spPr>
            <a:xfrm flipH="1">
              <a:off x="8443913" y="2095500"/>
              <a:ext cx="90963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FEFE37C9-14A4-E913-E66B-80E22A6EEBE0}"/>
                </a:ext>
              </a:extLst>
            </p:cNvPr>
            <p:cNvCxnSpPr/>
            <p:nvPr/>
          </p:nvCxnSpPr>
          <p:spPr>
            <a:xfrm flipV="1">
              <a:off x="9353549" y="1838325"/>
              <a:ext cx="0" cy="6381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847FA382-1D7E-88D4-79A4-4674B1770F1C}"/>
                </a:ext>
              </a:extLst>
            </p:cNvPr>
            <p:cNvCxnSpPr/>
            <p:nvPr/>
          </p:nvCxnSpPr>
          <p:spPr>
            <a:xfrm flipV="1">
              <a:off x="8977311" y="4190999"/>
              <a:ext cx="0" cy="6381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3E123BD2-8E09-1526-B001-5D7C91647792}"/>
                    </a:ext>
                  </a:extLst>
                </p:cNvPr>
                <p:cNvSpPr txBox="1"/>
                <p:nvPr/>
              </p:nvSpPr>
              <p:spPr>
                <a:xfrm>
                  <a:off x="8200897" y="4097893"/>
                  <a:ext cx="34290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C098F97-0177-1077-7B5C-C643ABF2893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00897" y="4097893"/>
                  <a:ext cx="342900" cy="369332"/>
                </a:xfrm>
                <a:prstGeom prst="rect">
                  <a:avLst/>
                </a:prstGeom>
                <a:blipFill>
                  <a:blip r:embed="rId6"/>
                  <a:stretch>
                    <a:fillRect r="-78947" b="-1639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52EA2757-384F-AE83-081B-4AED3D8A9001}"/>
                    </a:ext>
                  </a:extLst>
                </p:cNvPr>
                <p:cNvSpPr txBox="1"/>
                <p:nvPr/>
              </p:nvSpPr>
              <p:spPr>
                <a:xfrm>
                  <a:off x="8520110" y="1726168"/>
                  <a:ext cx="34290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66E57DBF-D997-772C-2563-44EE7B7FA82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20110" y="1726168"/>
                  <a:ext cx="342900" cy="369332"/>
                </a:xfrm>
                <a:prstGeom prst="rect">
                  <a:avLst/>
                </a:prstGeom>
                <a:blipFill>
                  <a:blip r:embed="rId7"/>
                  <a:stretch>
                    <a:fillRect r="-82143" b="-1639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21" name="Picture 2" descr="[포항 지진] 저층건물 피해 왜 컸나…2005년까지 6층 미만 '내진 의무화' 제외 ">
            <a:extLst>
              <a:ext uri="{FF2B5EF4-FFF2-40B4-BE49-F238E27FC236}">
                <a16:creationId xmlns:a16="http://schemas.microsoft.com/office/drawing/2014/main" id="{6DD62603-7290-484D-9255-BA5B11CC2C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7" b="8329"/>
          <a:stretch/>
        </p:blipFill>
        <p:spPr bwMode="auto">
          <a:xfrm>
            <a:off x="14476447" y="898957"/>
            <a:ext cx="4762500" cy="214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89A8FB-2163-DCA3-F653-F78635CF7B87}"/>
              </a:ext>
            </a:extLst>
          </p:cNvPr>
          <p:cNvSpPr txBox="1"/>
          <p:nvPr/>
        </p:nvSpPr>
        <p:spPr>
          <a:xfrm>
            <a:off x="13528645" y="3535700"/>
            <a:ext cx="838225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저층건물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(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기둥식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)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의 축소 등가질량 모델을 설계하고 제작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중요 실험변수인 기둥의 두께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길이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배치 수 등을 고려함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크랭크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-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슬라이드 기구를 설계하고 적절한 모터와 제어기를 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선정하여 바닥에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정현파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형태의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가진을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주고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건물 상단에서 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최대변위를 측정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r>
              <a:rPr lang="en-US" altLang="ko-KR" sz="24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	   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5A6890-1888-049A-FBD6-DEDC3FBC9CC9}"/>
              </a:ext>
            </a:extLst>
          </p:cNvPr>
          <p:cNvSpPr txBox="1"/>
          <p:nvPr/>
        </p:nvSpPr>
        <p:spPr>
          <a:xfrm>
            <a:off x="-8540095" y="4306792"/>
            <a:ext cx="8382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기둥구조의 저층 건물의 내진설계를 </a:t>
            </a:r>
            <a:endParaRPr lang="en-US" altLang="ko-KR" sz="3600" spc="-300" dirty="0">
              <a:solidFill>
                <a:schemeClr val="tx1">
                  <a:lumMod val="65000"/>
                  <a:lumOff val="35000"/>
                </a:schemeClr>
              </a:solidFill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위한 </a:t>
            </a:r>
            <a:r>
              <a:rPr lang="ko-KR" altLang="en-US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기둥의 설계 조건 선정 </a:t>
            </a:r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실험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85ECAB-8B9F-D363-AF73-0562B8D035EE}"/>
              </a:ext>
            </a:extLst>
          </p:cNvPr>
          <p:cNvSpPr txBox="1"/>
          <p:nvPr/>
        </p:nvSpPr>
        <p:spPr>
          <a:xfrm>
            <a:off x="-9288764" y="3868642"/>
            <a:ext cx="8382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.02</a:t>
            </a:r>
            <a:endParaRPr lang="ko-KR" altLang="en-US" sz="2800" spc="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E9C951-533D-E752-DE75-C9013C757144}"/>
              </a:ext>
            </a:extLst>
          </p:cNvPr>
          <p:cNvSpPr txBox="1"/>
          <p:nvPr/>
        </p:nvSpPr>
        <p:spPr>
          <a:xfrm>
            <a:off x="-10397469" y="2182717"/>
            <a:ext cx="8382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차량 충돌 시 탑승자가 받는 충격력을 </a:t>
            </a:r>
            <a:endParaRPr lang="en-US" altLang="ko-KR" sz="3600" spc="-300" dirty="0">
              <a:solidFill>
                <a:schemeClr val="tx1">
                  <a:lumMod val="65000"/>
                  <a:lumOff val="35000"/>
                </a:schemeClr>
              </a:solidFill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  <a:p>
            <a:pPr algn="ctr"/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최소화하는 </a:t>
            </a:r>
            <a:r>
              <a:rPr lang="ko-KR" altLang="en-US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범퍼 빔 설계</a:t>
            </a:r>
            <a:r>
              <a:rPr lang="en-US" altLang="ko-KR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 </a:t>
            </a:r>
            <a:r>
              <a:rPr lang="ko-KR" altLang="en-US" sz="3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조건 선정 </a:t>
            </a:r>
            <a:r>
              <a:rPr lang="ko-KR" altLang="en-US" sz="3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실험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5E8ABA-E9FB-951D-6F40-5843349908C2}"/>
              </a:ext>
            </a:extLst>
          </p:cNvPr>
          <p:cNvSpPr txBox="1"/>
          <p:nvPr/>
        </p:nvSpPr>
        <p:spPr>
          <a:xfrm>
            <a:off x="-12254843" y="1744567"/>
            <a:ext cx="8382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.01</a:t>
            </a:r>
            <a:endParaRPr lang="ko-KR" altLang="en-US" sz="2800" spc="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840C591-EF23-52D2-F650-12AB42664443}"/>
              </a:ext>
            </a:extLst>
          </p:cNvPr>
          <p:cNvSpPr txBox="1"/>
          <p:nvPr/>
        </p:nvSpPr>
        <p:spPr>
          <a:xfrm>
            <a:off x="10086285" y="6503182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기계공학실험설계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97195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26937858-F52D-7DBE-E23C-E691519411F8}"/>
              </a:ext>
            </a:extLst>
          </p:cNvPr>
          <p:cNvSpPr/>
          <p:nvPr/>
        </p:nvSpPr>
        <p:spPr>
          <a:xfrm>
            <a:off x="-76199" y="-13722"/>
            <a:ext cx="12334874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C9A36F-948E-17EA-37E4-366B729A526E}"/>
              </a:ext>
            </a:extLst>
          </p:cNvPr>
          <p:cNvSpPr txBox="1"/>
          <p:nvPr/>
        </p:nvSpPr>
        <p:spPr>
          <a:xfrm>
            <a:off x="3190748" y="61436"/>
            <a:ext cx="9001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spc="-150" dirty="0">
                <a:solidFill>
                  <a:schemeClr val="bg1">
                    <a:lumMod val="7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기둥구조의 저층 건물의 내진설계를 위한 기둥의 설계 조건 선정 실험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DBDAAA-D731-E653-AD5D-7C2E9F81C815}"/>
              </a:ext>
            </a:extLst>
          </p:cNvPr>
          <p:cNvSpPr txBox="1"/>
          <p:nvPr/>
        </p:nvSpPr>
        <p:spPr>
          <a:xfrm>
            <a:off x="0" y="-8513"/>
            <a:ext cx="2514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spc="-300" dirty="0">
                <a:solidFill>
                  <a:schemeClr val="bg1"/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후보  </a:t>
            </a:r>
            <a:r>
              <a:rPr lang="en-US" altLang="ko-KR" sz="2800" dirty="0">
                <a:solidFill>
                  <a:schemeClr val="bg1"/>
                </a:solidFill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.02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4AF33FA-DDF1-146F-6726-0AF79DFE8B7D}"/>
              </a:ext>
            </a:extLst>
          </p:cNvPr>
          <p:cNvGrpSpPr/>
          <p:nvPr/>
        </p:nvGrpSpPr>
        <p:grpSpPr>
          <a:xfrm>
            <a:off x="8067675" y="1726168"/>
            <a:ext cx="3557586" cy="3264932"/>
            <a:chOff x="8067675" y="1726168"/>
            <a:chExt cx="3557586" cy="326493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0A2D1B99-7AE6-7D3F-27F0-BBE25AC5A9A8}"/>
                    </a:ext>
                  </a:extLst>
                </p:cNvPr>
                <p:cNvSpPr/>
                <p:nvPr/>
              </p:nvSpPr>
              <p:spPr>
                <a:xfrm>
                  <a:off x="9353549" y="2476500"/>
                  <a:ext cx="1857375" cy="9525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  <m:t>𝑒𝑞</m:t>
                            </m:r>
                          </m:sub>
                        </m:sSub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0A2D1B99-7AE6-7D3F-27F0-BBE25AC5A9A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53549" y="2476500"/>
                  <a:ext cx="1857375" cy="952500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7757B63-018A-A215-6269-3228825FFD03}"/>
                </a:ext>
              </a:extLst>
            </p:cNvPr>
            <p:cNvSpPr/>
            <p:nvPr/>
          </p:nvSpPr>
          <p:spPr>
            <a:xfrm>
              <a:off x="9353549" y="3429000"/>
              <a:ext cx="190501" cy="14001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B08BD46-5909-DEC3-AFAC-45EFA1B0A1DD}"/>
                </a:ext>
              </a:extLst>
            </p:cNvPr>
            <p:cNvSpPr/>
            <p:nvPr/>
          </p:nvSpPr>
          <p:spPr>
            <a:xfrm>
              <a:off x="11020423" y="3428999"/>
              <a:ext cx="190501" cy="14001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BCD2A56-6FEA-0598-FCED-1F4AF70103EB}"/>
                </a:ext>
              </a:extLst>
            </p:cNvPr>
            <p:cNvSpPr/>
            <p:nvPr/>
          </p:nvSpPr>
          <p:spPr>
            <a:xfrm>
              <a:off x="8977311" y="4829174"/>
              <a:ext cx="2647950" cy="161926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5DF403C3-8325-64EC-C1C5-F425F07FE9B1}"/>
                </a:ext>
              </a:extLst>
            </p:cNvPr>
            <p:cNvCxnSpPr/>
            <p:nvPr/>
          </p:nvCxnSpPr>
          <p:spPr>
            <a:xfrm flipH="1">
              <a:off x="8067675" y="4467225"/>
              <a:ext cx="90963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E9F7C319-ECB7-2C57-1158-E6DB44072758}"/>
                </a:ext>
              </a:extLst>
            </p:cNvPr>
            <p:cNvCxnSpPr/>
            <p:nvPr/>
          </p:nvCxnSpPr>
          <p:spPr>
            <a:xfrm flipH="1">
              <a:off x="8443913" y="2095500"/>
              <a:ext cx="90963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85F67736-8BCB-81D6-5681-24436946FB5B}"/>
                </a:ext>
              </a:extLst>
            </p:cNvPr>
            <p:cNvCxnSpPr/>
            <p:nvPr/>
          </p:nvCxnSpPr>
          <p:spPr>
            <a:xfrm flipV="1">
              <a:off x="9353549" y="1838325"/>
              <a:ext cx="0" cy="6381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0F81C30A-86C8-D6E5-35C5-13E8C481D13C}"/>
                </a:ext>
              </a:extLst>
            </p:cNvPr>
            <p:cNvCxnSpPr/>
            <p:nvPr/>
          </p:nvCxnSpPr>
          <p:spPr>
            <a:xfrm flipV="1">
              <a:off x="8977311" y="4190999"/>
              <a:ext cx="0" cy="6381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C098F97-0177-1077-7B5C-C643ABF28931}"/>
                    </a:ext>
                  </a:extLst>
                </p:cNvPr>
                <p:cNvSpPr txBox="1"/>
                <p:nvPr/>
              </p:nvSpPr>
              <p:spPr>
                <a:xfrm>
                  <a:off x="8200897" y="4097893"/>
                  <a:ext cx="34290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C098F97-0177-1077-7B5C-C643ABF2893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00897" y="4097893"/>
                  <a:ext cx="342900" cy="369332"/>
                </a:xfrm>
                <a:prstGeom prst="rect">
                  <a:avLst/>
                </a:prstGeom>
                <a:blipFill>
                  <a:blip r:embed="rId3"/>
                  <a:stretch>
                    <a:fillRect r="-78947" b="-1639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66E57DBF-D997-772C-2563-44EE7B7FA82F}"/>
                    </a:ext>
                  </a:extLst>
                </p:cNvPr>
                <p:cNvSpPr txBox="1"/>
                <p:nvPr/>
              </p:nvSpPr>
              <p:spPr>
                <a:xfrm>
                  <a:off x="8520110" y="1726168"/>
                  <a:ext cx="34290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66E57DBF-D997-772C-2563-44EE7B7FA82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20110" y="1726168"/>
                  <a:ext cx="342900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82143" b="-1639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8" name="Picture 2" descr="[포항 지진] 저층건물 피해 왜 컸나…2005년까지 6층 미만 '내진 의무화' 제외 ">
            <a:extLst>
              <a:ext uri="{FF2B5EF4-FFF2-40B4-BE49-F238E27FC236}">
                <a16:creationId xmlns:a16="http://schemas.microsoft.com/office/drawing/2014/main" id="{DC2FBA21-7F3D-CE0F-6498-7AB4D5971D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7" b="8329"/>
          <a:stretch/>
        </p:blipFill>
        <p:spPr bwMode="auto">
          <a:xfrm>
            <a:off x="1257301" y="898957"/>
            <a:ext cx="4762500" cy="214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DCB3D4-7E38-60E0-3810-9FC730FAC67C}"/>
              </a:ext>
            </a:extLst>
          </p:cNvPr>
          <p:cNvSpPr txBox="1"/>
          <p:nvPr/>
        </p:nvSpPr>
        <p:spPr>
          <a:xfrm>
            <a:off x="309499" y="3535700"/>
            <a:ext cx="838225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저층건물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(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기둥식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)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의 축소 등가질량 모델을 설계하고 제작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중요 실험변수인 기둥의 두께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길이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배치 수 등을 고려함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크랭크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-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슬라이드 기구를 설계하고 적절한 모터와 제어기를 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선정하여 바닥에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정현파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형태의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가진을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주고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건물 상단에서 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최대변위를 측정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r>
              <a:rPr lang="en-US" altLang="ko-KR" sz="24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	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C7C6D-4F56-1042-D0D0-B9F7BD861160}"/>
              </a:ext>
            </a:extLst>
          </p:cNvPr>
          <p:cNvSpPr txBox="1"/>
          <p:nvPr/>
        </p:nvSpPr>
        <p:spPr>
          <a:xfrm>
            <a:off x="-12719083" y="3588861"/>
            <a:ext cx="83822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자동차의 축소 등가질량 모델을 설계하고 제작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중요 실험변수인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범퍼빔의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모델을 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PLA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재질로 설계하고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제작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  (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두께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밀도 등을 변화시킴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)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경사로를 이용하여 차량모델의 충돌속도 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(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충격량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)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를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같도록 하여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범퍼빔에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따라 차량모델이 충격을 얼마나 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흡수할 수 있는지 실험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r>
              <a:rPr lang="en-US" altLang="ko-KR" sz="24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	    </a:t>
            </a:r>
          </a:p>
        </p:txBody>
      </p:sp>
      <p:pic>
        <p:nvPicPr>
          <p:cNvPr id="7" name="Picture 4" descr="현대차그룹 1세대 플랫폼의 충돌안전성 주요 변경점 인포그래픽">
            <a:extLst>
              <a:ext uri="{FF2B5EF4-FFF2-40B4-BE49-F238E27FC236}">
                <a16:creationId xmlns:a16="http://schemas.microsoft.com/office/drawing/2014/main" id="{DC9AE7A7-0C8B-A8CF-8350-A421A91D5A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0417" b="50000"/>
          <a:stretch/>
        </p:blipFill>
        <p:spPr bwMode="auto">
          <a:xfrm>
            <a:off x="-5116208" y="3105149"/>
            <a:ext cx="3970127" cy="306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자동차 바디의 구간별 역할에 대해 표기한 인포그래픽">
            <a:extLst>
              <a:ext uri="{FF2B5EF4-FFF2-40B4-BE49-F238E27FC236}">
                <a16:creationId xmlns:a16="http://schemas.microsoft.com/office/drawing/2014/main" id="{F9B33DEA-E88E-E40C-522C-1EE9CC039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62637" y="952500"/>
            <a:ext cx="4216555" cy="1989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車충돌때 적당히 찌그러지는 기술…탑승객이 받는 충격 크게 줄여줘 - 매일경제">
            <a:extLst>
              <a:ext uri="{FF2B5EF4-FFF2-40B4-BE49-F238E27FC236}">
                <a16:creationId xmlns:a16="http://schemas.microsoft.com/office/drawing/2014/main" id="{F45E5F97-A2F4-6E96-8B0B-392DC86088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71282" y="1080294"/>
            <a:ext cx="476250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63DE4AC-B9F9-A559-20CF-7B913F758C3A}"/>
              </a:ext>
            </a:extLst>
          </p:cNvPr>
          <p:cNvSpPr txBox="1"/>
          <p:nvPr/>
        </p:nvSpPr>
        <p:spPr>
          <a:xfrm>
            <a:off x="-7089831" y="2515254"/>
            <a:ext cx="426110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감사합니다</a:t>
            </a:r>
            <a:r>
              <a:rPr lang="en-US" altLang="ko-KR" sz="6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.</a:t>
            </a:r>
            <a:endParaRPr lang="ko-KR" altLang="en-US" sz="6600" spc="-300" dirty="0"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</p:txBody>
      </p:sp>
      <p:pic>
        <p:nvPicPr>
          <p:cNvPr id="23" name="Picture 2" descr="자동차, 사고, 차량, 보험, 피해를 주다, 총 피해, 교통 사고, 차">
            <a:extLst>
              <a:ext uri="{FF2B5EF4-FFF2-40B4-BE49-F238E27FC236}">
                <a16:creationId xmlns:a16="http://schemas.microsoft.com/office/drawing/2014/main" id="{11C371F8-7622-2B45-6F83-578851CBE8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98476" l="51094" r="92500">
                        <a14:foregroundMark x1="72578" y1="2345" x2="79688" y2="20281"/>
                        <a14:foregroundMark x1="79688" y1="20281" x2="81250" y2="28488"/>
                        <a14:foregroundMark x1="81250" y1="28488" x2="86953" y2="22509"/>
                        <a14:foregroundMark x1="86953" y1="22509" x2="83125" y2="28722"/>
                        <a14:foregroundMark x1="83125" y1="28722" x2="89453" y2="60375"/>
                        <a14:foregroundMark x1="89453" y1="60375" x2="87422" y2="89566"/>
                        <a14:foregroundMark x1="87422" y1="89566" x2="82813" y2="81477"/>
                        <a14:foregroundMark x1="82813" y1="81477" x2="56953" y2="83705"/>
                        <a14:foregroundMark x1="79375" y1="42556" x2="78750" y2="57210"/>
                        <a14:foregroundMark x1="78750" y1="57210" x2="67031" y2="73974"/>
                        <a14:foregroundMark x1="67031" y1="73974" x2="61875" y2="56975"/>
                        <a14:foregroundMark x1="61875" y1="56975" x2="68203" y2="43845"/>
                        <a14:foregroundMark x1="82500" y1="34115" x2="80469" y2="42438"/>
                        <a14:foregroundMark x1="80469" y1="42438" x2="70859" y2="51465"/>
                        <a14:foregroundMark x1="70859" y1="51465" x2="72734" y2="61196"/>
                        <a14:foregroundMark x1="72734" y1="61196" x2="79766" y2="64478"/>
                        <a14:foregroundMark x1="79766" y1="64478" x2="66094" y2="74209"/>
                        <a14:foregroundMark x1="66094" y1="74209" x2="61797" y2="74912"/>
                        <a14:foregroundMark x1="71797" y1="44900" x2="76250" y2="49472"/>
                        <a14:foregroundMark x1="75469" y1="54396" x2="69453" y2="51700"/>
                        <a14:foregroundMark x1="69453" y1="51700" x2="67656" y2="53341"/>
                        <a14:foregroundMark x1="69297" y1="70106" x2="69609" y2="75147"/>
                        <a14:foregroundMark x1="67969" y1="76202" x2="66797" y2="67057"/>
                        <a14:foregroundMark x1="66797" y1="67057" x2="64141" y2="65885"/>
                        <a14:foregroundMark x1="61484" y1="60727" x2="59609" y2="75498"/>
                        <a14:foregroundMark x1="60078" y1="71512" x2="73594" y2="72567"/>
                        <a14:foregroundMark x1="73594" y1="72567" x2="83984" y2="72450"/>
                        <a14:foregroundMark x1="69219" y1="62134" x2="59141" y2="71512"/>
                        <a14:foregroundMark x1="57188" y1="77257" x2="57500" y2="79719"/>
                        <a14:foregroundMark x1="62031" y1="79015" x2="61172" y2="30246"/>
                        <a14:foregroundMark x1="57031" y1="2110" x2="58281" y2="69402"/>
                        <a14:foregroundMark x1="58281" y1="69402" x2="56016" y2="78781"/>
                        <a14:foregroundMark x1="56016" y1="78781" x2="55078" y2="79601"/>
                        <a14:foregroundMark x1="55703" y1="46307" x2="56172" y2="82884"/>
                        <a14:foregroundMark x1="54141" y1="83001" x2="83594" y2="84174"/>
                        <a14:foregroundMark x1="52969" y1="86401" x2="62813" y2="86518"/>
                        <a14:foregroundMark x1="62813" y1="86518" x2="82422" y2="85932"/>
                        <a14:foregroundMark x1="82422" y1="85932" x2="84844" y2="85932"/>
                        <a14:foregroundMark x1="51094" y1="88511" x2="60859" y2="88863"/>
                        <a14:foregroundMark x1="60859" y1="88863" x2="77344" y2="86635"/>
                        <a14:foregroundMark x1="86875" y1="86166" x2="86719" y2="97655"/>
                        <a14:foregroundMark x1="74453" y1="88159" x2="84063" y2="91559"/>
                        <a14:foregroundMark x1="84766" y1="91559" x2="84531" y2="98242"/>
                        <a14:foregroundMark x1="82969" y1="92028" x2="82813" y2="97890"/>
                        <a14:foregroundMark x1="82109" y1="90035" x2="82188" y2="97890"/>
                        <a14:foregroundMark x1="81172" y1="90739" x2="80313" y2="96952"/>
                        <a14:foregroundMark x1="78594" y1="90270" x2="79531" y2="98476"/>
                        <a14:foregroundMark x1="87813" y1="63189" x2="83750" y2="54748"/>
                        <a14:foregroundMark x1="83750" y1="54748" x2="82656" y2="77960"/>
                        <a14:foregroundMark x1="80703" y1="78195" x2="78672" y2="66354"/>
                        <a14:foregroundMark x1="78672" y1="66354" x2="80781" y2="49824"/>
                        <a14:foregroundMark x1="80781" y1="49824" x2="78047" y2="28253"/>
                        <a14:foregroundMark x1="78047" y1="28253" x2="71016" y2="9261"/>
                        <a14:foregroundMark x1="71016" y1="9261" x2="65469" y2="1641"/>
                        <a14:foregroundMark x1="65469" y1="1641" x2="71484" y2="2227"/>
                        <a14:foregroundMark x1="71484" y1="2227" x2="76094" y2="6682"/>
                        <a14:foregroundMark x1="76094" y1="6682" x2="77188" y2="9613"/>
                        <a14:foregroundMark x1="75781" y1="30950" x2="59688" y2="1172"/>
                        <a14:foregroundMark x1="59688" y1="1172" x2="58438" y2="234"/>
                        <a14:foregroundMark x1="57578" y1="1993" x2="71016" y2="2227"/>
                        <a14:foregroundMark x1="73984" y1="1641" x2="78047" y2="11489"/>
                        <a14:foregroundMark x1="73984" y1="1407" x2="77969" y2="10668"/>
                        <a14:foregroundMark x1="74297" y1="1055" x2="77500" y2="9496"/>
                        <a14:foregroundMark x1="74844" y1="1993" x2="74844" y2="1993"/>
                        <a14:foregroundMark x1="75859" y1="4338" x2="76094" y2="4807"/>
                        <a14:foregroundMark x1="76719" y1="7034" x2="77109" y2="7620"/>
                        <a14:foregroundMark x1="77734" y1="8441" x2="77969" y2="8910"/>
                        <a14:foregroundMark x1="77969" y1="8910" x2="77969" y2="8910"/>
                        <a14:foregroundMark x1="78125" y1="9144" x2="78125" y2="9144"/>
                        <a14:foregroundMark x1="77500" y1="8206" x2="77188" y2="7620"/>
                        <a14:foregroundMark x1="76953" y1="6331" x2="76953" y2="5979"/>
                        <a14:foregroundMark x1="76719" y1="5158" x2="76563" y2="4572"/>
                        <a14:foregroundMark x1="76563" y1="4220" x2="76563" y2="4220"/>
                        <a14:foregroundMark x1="76094" y1="3751" x2="75781" y2="3517"/>
                        <a14:foregroundMark x1="75469" y1="2696" x2="75078" y2="2110"/>
                        <a14:foregroundMark x1="74531" y1="1055" x2="74531" y2="1055"/>
                        <a14:foregroundMark x1="74531" y1="938" x2="74531" y2="938"/>
                        <a14:foregroundMark x1="74531" y1="938" x2="74531" y2="938"/>
                        <a14:foregroundMark x1="74688" y1="938" x2="74688" y2="938"/>
                        <a14:foregroundMark x1="74844" y1="938" x2="74844" y2="938"/>
                        <a14:foregroundMark x1="74844" y1="938" x2="74844" y2="938"/>
                        <a14:foregroundMark x1="74844" y1="938" x2="74844" y2="938"/>
                        <a14:foregroundMark x1="74531" y1="469" x2="74531" y2="469"/>
                        <a14:foregroundMark x1="74531" y1="117" x2="74531" y2="117"/>
                        <a14:foregroundMark x1="74531" y1="117" x2="74531" y2="117"/>
                        <a14:foregroundMark x1="74531" y1="117" x2="74531" y2="117"/>
                        <a14:foregroundMark x1="84766" y1="26377" x2="84766" y2="26377"/>
                        <a14:foregroundMark x1="86172" y1="23212" x2="86172" y2="23212"/>
                        <a14:foregroundMark x1="87031" y1="21571" x2="87500" y2="21571"/>
                        <a14:foregroundMark x1="88125" y1="21571" x2="85703" y2="24853"/>
                        <a14:foregroundMark x1="88125" y1="20750" x2="89688" y2="25440"/>
                        <a14:foregroundMark x1="91406" y1="22274" x2="91875" y2="22509"/>
                        <a14:foregroundMark x1="92500" y1="23916" x2="92344" y2="24502"/>
                        <a14:foregroundMark x1="91875" y1="24971" x2="91875" y2="24971"/>
                        <a14:foregroundMark x1="84844" y1="30950" x2="85078" y2="31653"/>
                        <a14:foregroundMark x1="85547" y1="32943" x2="86172" y2="44431"/>
                        <a14:foregroundMark x1="85313" y1="33646" x2="86797" y2="43845"/>
                        <a14:foregroundMark x1="86875" y1="35287" x2="86875" y2="35287"/>
                        <a14:foregroundMark x1="87031" y1="34818" x2="87031" y2="34818"/>
                        <a14:foregroundMark x1="87031" y1="34584" x2="86719" y2="36928"/>
                        <a14:foregroundMark x1="86484" y1="40797" x2="86328" y2="41383"/>
                        <a14:foregroundMark x1="81172" y1="53107" x2="80234" y2="57444"/>
                        <a14:foregroundMark x1="61797" y1="49472" x2="61797" y2="63775"/>
                        <a14:foregroundMark x1="67578" y1="63189" x2="78438" y2="61782"/>
                        <a14:foregroundMark x1="78438" y1="61782" x2="78984" y2="61196"/>
                        <a14:foregroundMark x1="82266" y1="55569" x2="87266" y2="56858"/>
                        <a14:foregroundMark x1="89844" y1="51348" x2="89688" y2="50996"/>
                        <a14:foregroundMark x1="89297" y1="50410" x2="89297" y2="50410"/>
                        <a14:foregroundMark x1="90156" y1="50879" x2="90859" y2="52638"/>
                        <a14:foregroundMark x1="91094" y1="52755" x2="91172" y2="51583"/>
                        <a14:foregroundMark x1="90703" y1="51231" x2="89844" y2="51231"/>
                        <a14:foregroundMark x1="88672" y1="49355" x2="88203" y2="48417"/>
                        <a14:foregroundMark x1="87266" y1="45838" x2="87656" y2="47597"/>
                        <a14:foregroundMark x1="87656" y1="47831" x2="88828" y2="49472"/>
                        <a14:foregroundMark x1="88516" y1="46424" x2="86250" y2="38453"/>
                        <a14:foregroundMark x1="86641" y1="41266" x2="87734" y2="4572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352" r="4760"/>
          <a:stretch/>
        </p:blipFill>
        <p:spPr bwMode="auto">
          <a:xfrm>
            <a:off x="-4394963" y="0"/>
            <a:ext cx="4498704" cy="751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CFB8B9D-983B-B40B-FEC8-DEFA808E45C9}"/>
              </a:ext>
            </a:extLst>
          </p:cNvPr>
          <p:cNvSpPr txBox="1"/>
          <p:nvPr/>
        </p:nvSpPr>
        <p:spPr>
          <a:xfrm>
            <a:off x="-6670318" y="3429000"/>
            <a:ext cx="33554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기계공학실험설계</a:t>
            </a:r>
            <a:r>
              <a:rPr lang="ko-KR" altLang="en-US" sz="3200" spc="-300" dirty="0"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</a:t>
            </a:r>
            <a:r>
              <a:rPr lang="en-US" altLang="ko-KR" sz="28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A</a:t>
            </a:r>
            <a:r>
              <a:rPr lang="ko-KR" altLang="en-US" sz="28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조</a:t>
            </a:r>
            <a:endParaRPr lang="ko-KR" altLang="en-US" sz="3200" spc="-300" dirty="0"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F4CF21-468D-84D1-9AEA-19682BF07AB9}"/>
              </a:ext>
            </a:extLst>
          </p:cNvPr>
          <p:cNvSpPr txBox="1"/>
          <p:nvPr/>
        </p:nvSpPr>
        <p:spPr>
          <a:xfrm>
            <a:off x="10086285" y="6503182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기계공학실험설계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21623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F67C9C0-D438-C006-764E-FEF76AA5B73C}"/>
              </a:ext>
            </a:extLst>
          </p:cNvPr>
          <p:cNvSpPr/>
          <p:nvPr/>
        </p:nvSpPr>
        <p:spPr>
          <a:xfrm>
            <a:off x="-1" y="-13722"/>
            <a:ext cx="12258675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5C402A-EDFC-4D41-781C-C719FA6FD0CB}"/>
              </a:ext>
            </a:extLst>
          </p:cNvPr>
          <p:cNvSpPr txBox="1"/>
          <p:nvPr/>
        </p:nvSpPr>
        <p:spPr>
          <a:xfrm>
            <a:off x="3998784" y="2515254"/>
            <a:ext cx="426110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감사합니다</a:t>
            </a:r>
            <a:r>
              <a:rPr lang="en-US" altLang="ko-KR" sz="66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.</a:t>
            </a:r>
            <a:endParaRPr lang="ko-KR" altLang="en-US" sz="6600" spc="-300" dirty="0"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6BAD6C-B97F-6649-A195-016BA3641F1E}"/>
              </a:ext>
            </a:extLst>
          </p:cNvPr>
          <p:cNvSpPr txBox="1"/>
          <p:nvPr/>
        </p:nvSpPr>
        <p:spPr>
          <a:xfrm>
            <a:off x="4418297" y="3429000"/>
            <a:ext cx="33554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기계공학실험설계</a:t>
            </a:r>
            <a:r>
              <a:rPr lang="ko-KR" altLang="en-US" sz="3200" spc="-300" dirty="0"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</a:t>
            </a:r>
            <a:r>
              <a:rPr lang="en-US" altLang="ko-KR" sz="28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A</a:t>
            </a:r>
            <a:r>
              <a:rPr lang="ko-KR" altLang="en-US" sz="2800" spc="-300" dirty="0">
                <a:latin typeface="마루 부리OTF 굵은" panose="020B0600000101010101" pitchFamily="34" charset="-127"/>
                <a:ea typeface="마루 부리OTF 굵은" panose="020B0600000101010101" pitchFamily="34" charset="-127"/>
              </a:rPr>
              <a:t>조</a:t>
            </a:r>
            <a:endParaRPr lang="ko-KR" altLang="en-US" sz="3200" spc="-300" dirty="0">
              <a:latin typeface="마루 부리OTF 굵은" panose="020B0600000101010101" pitchFamily="34" charset="-127"/>
              <a:ea typeface="마루 부리OTF 굵은" panose="020B0600000101010101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DFE3EF8-D951-F3B1-F0BB-1232ED25B0F1}"/>
              </a:ext>
            </a:extLst>
          </p:cNvPr>
          <p:cNvGrpSpPr/>
          <p:nvPr/>
        </p:nvGrpSpPr>
        <p:grpSpPr>
          <a:xfrm>
            <a:off x="-3951681" y="1726168"/>
            <a:ext cx="3557586" cy="3264932"/>
            <a:chOff x="8067675" y="1726168"/>
            <a:chExt cx="3557586" cy="326493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직사각형 2">
                  <a:extLst>
                    <a:ext uri="{FF2B5EF4-FFF2-40B4-BE49-F238E27FC236}">
                      <a16:creationId xmlns:a16="http://schemas.microsoft.com/office/drawing/2014/main" id="{EFD24668-C8E6-2AC5-D20F-D0786B0B678D}"/>
                    </a:ext>
                  </a:extLst>
                </p:cNvPr>
                <p:cNvSpPr/>
                <p:nvPr/>
              </p:nvSpPr>
              <p:spPr>
                <a:xfrm>
                  <a:off x="9353549" y="2476500"/>
                  <a:ext cx="1857375" cy="9525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  <m:t>𝑒𝑞</m:t>
                            </m:r>
                          </m:sub>
                        </m:sSub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0A2D1B99-7AE6-7D3F-27F0-BBE25AC5A9A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53549" y="2476500"/>
                  <a:ext cx="1857375" cy="952500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9D8CFAC-82BA-91CB-068F-F3355F28824D}"/>
                </a:ext>
              </a:extLst>
            </p:cNvPr>
            <p:cNvSpPr/>
            <p:nvPr/>
          </p:nvSpPr>
          <p:spPr>
            <a:xfrm>
              <a:off x="9353549" y="3429000"/>
              <a:ext cx="190501" cy="14001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970FAC9-8162-1016-B36B-A6AC190E3C15}"/>
                </a:ext>
              </a:extLst>
            </p:cNvPr>
            <p:cNvSpPr/>
            <p:nvPr/>
          </p:nvSpPr>
          <p:spPr>
            <a:xfrm>
              <a:off x="11020423" y="3428999"/>
              <a:ext cx="190501" cy="14001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28D494E-C9FF-6B1B-7DB6-D80739392A98}"/>
                </a:ext>
              </a:extLst>
            </p:cNvPr>
            <p:cNvSpPr/>
            <p:nvPr/>
          </p:nvSpPr>
          <p:spPr>
            <a:xfrm>
              <a:off x="8977311" y="4829174"/>
              <a:ext cx="2647950" cy="161926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34F09C45-5166-ED40-38C9-FA8FC6A07263}"/>
                </a:ext>
              </a:extLst>
            </p:cNvPr>
            <p:cNvCxnSpPr/>
            <p:nvPr/>
          </p:nvCxnSpPr>
          <p:spPr>
            <a:xfrm flipH="1">
              <a:off x="8067675" y="4467225"/>
              <a:ext cx="90963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5CA2813E-7012-BB07-81EA-573128733EEC}"/>
                </a:ext>
              </a:extLst>
            </p:cNvPr>
            <p:cNvCxnSpPr/>
            <p:nvPr/>
          </p:nvCxnSpPr>
          <p:spPr>
            <a:xfrm flipH="1">
              <a:off x="8443913" y="2095500"/>
              <a:ext cx="90963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EE417D7-C98F-4C6A-1D0E-59429EC3D539}"/>
                </a:ext>
              </a:extLst>
            </p:cNvPr>
            <p:cNvCxnSpPr/>
            <p:nvPr/>
          </p:nvCxnSpPr>
          <p:spPr>
            <a:xfrm flipV="1">
              <a:off x="9353549" y="1838325"/>
              <a:ext cx="0" cy="6381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582A36F8-FEDB-FB81-0E48-BB518EEF3073}"/>
                </a:ext>
              </a:extLst>
            </p:cNvPr>
            <p:cNvCxnSpPr/>
            <p:nvPr/>
          </p:nvCxnSpPr>
          <p:spPr>
            <a:xfrm flipV="1">
              <a:off x="8977311" y="4190999"/>
              <a:ext cx="0" cy="6381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BDE85065-C296-B9E0-F9FD-C159860B96DB}"/>
                    </a:ext>
                  </a:extLst>
                </p:cNvPr>
                <p:cNvSpPr txBox="1"/>
                <p:nvPr/>
              </p:nvSpPr>
              <p:spPr>
                <a:xfrm>
                  <a:off x="8200897" y="4097893"/>
                  <a:ext cx="34290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C098F97-0177-1077-7B5C-C643ABF2893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00897" y="4097893"/>
                  <a:ext cx="342900" cy="369332"/>
                </a:xfrm>
                <a:prstGeom prst="rect">
                  <a:avLst/>
                </a:prstGeom>
                <a:blipFill>
                  <a:blip r:embed="rId3"/>
                  <a:stretch>
                    <a:fillRect r="-78947" b="-1639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65EC56A5-D920-8FA4-06A4-AE4AE7D9466B}"/>
                    </a:ext>
                  </a:extLst>
                </p:cNvPr>
                <p:cNvSpPr txBox="1"/>
                <p:nvPr/>
              </p:nvSpPr>
              <p:spPr>
                <a:xfrm>
                  <a:off x="8520110" y="1726168"/>
                  <a:ext cx="34290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66E57DBF-D997-772C-2563-44EE7B7FA82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20110" y="1726168"/>
                  <a:ext cx="342900" cy="369332"/>
                </a:xfrm>
                <a:prstGeom prst="rect">
                  <a:avLst/>
                </a:prstGeom>
                <a:blipFill>
                  <a:blip r:embed="rId4"/>
                  <a:stretch>
                    <a:fillRect r="-82143" b="-1639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6" name="Picture 2" descr="[포항 지진] 저층건물 피해 왜 컸나…2005년까지 6층 미만 '내진 의무화' 제외 ">
            <a:extLst>
              <a:ext uri="{FF2B5EF4-FFF2-40B4-BE49-F238E27FC236}">
                <a16:creationId xmlns:a16="http://schemas.microsoft.com/office/drawing/2014/main" id="{72EE60BF-8EE7-1CB2-43C4-B236556536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7" b="8329"/>
          <a:stretch/>
        </p:blipFill>
        <p:spPr bwMode="auto">
          <a:xfrm>
            <a:off x="-10762055" y="898957"/>
            <a:ext cx="4762500" cy="214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BD25829-E15B-E7A0-E947-123E3AC5AFA2}"/>
              </a:ext>
            </a:extLst>
          </p:cNvPr>
          <p:cNvSpPr txBox="1"/>
          <p:nvPr/>
        </p:nvSpPr>
        <p:spPr>
          <a:xfrm>
            <a:off x="-11709857" y="3535700"/>
            <a:ext cx="838225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저층건물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(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기둥식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)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의 축소 등가질량 모델을 설계하고 제작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중요 실험변수인 기둥의 두께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길이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배치 수 등을 고려함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■ 크랭크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-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슬라이드 기구를 설계하고 적절한 모터와 제어기를 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선정하여 바닥에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정현파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형태의 </a:t>
            </a:r>
            <a:r>
              <a:rPr lang="ko-KR" altLang="en-US" sz="2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가진을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주고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,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건물 상단에서 </a:t>
            </a:r>
            <a:endParaRPr lang="en-US" altLang="ko-KR" sz="2400" spc="-150" dirty="0">
              <a:solidFill>
                <a:schemeClr val="tx1">
                  <a:lumMod val="65000"/>
                  <a:lumOff val="35000"/>
                </a:schemeClr>
              </a:solidFill>
              <a:latin typeface="마루 부리OTF 가는" panose="020B0600000101010101" pitchFamily="34" charset="-127"/>
              <a:ea typeface="마루 부리OTF 가는" panose="020B0600000101010101" pitchFamily="34" charset="-127"/>
            </a:endParaRPr>
          </a:p>
          <a:p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    </a:t>
            </a:r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최대변위를 측정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.</a:t>
            </a:r>
          </a:p>
          <a:p>
            <a:r>
              <a:rPr lang="en-US" altLang="ko-KR" sz="24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마루 부리OTF 가는" panose="020B0600000101010101" pitchFamily="34" charset="-127"/>
                <a:ea typeface="마루 부리OTF 가는" panose="020B0600000101010101" pitchFamily="34" charset="-127"/>
              </a:rPr>
              <a:t>	    </a:t>
            </a:r>
          </a:p>
        </p:txBody>
      </p:sp>
      <p:pic>
        <p:nvPicPr>
          <p:cNvPr id="1026" name="Picture 2" descr="자동차, 사고, 차량, 보험, 피해를 주다, 총 피해, 교통 사고, 차">
            <a:extLst>
              <a:ext uri="{FF2B5EF4-FFF2-40B4-BE49-F238E27FC236}">
                <a16:creationId xmlns:a16="http://schemas.microsoft.com/office/drawing/2014/main" id="{681A9D97-2448-5890-8379-62827FBDF3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8476" l="51094" r="92500">
                        <a14:foregroundMark x1="72578" y1="2345" x2="79688" y2="20281"/>
                        <a14:foregroundMark x1="79688" y1="20281" x2="81250" y2="28488"/>
                        <a14:foregroundMark x1="81250" y1="28488" x2="86953" y2="22509"/>
                        <a14:foregroundMark x1="86953" y1="22509" x2="83125" y2="28722"/>
                        <a14:foregroundMark x1="83125" y1="28722" x2="89453" y2="60375"/>
                        <a14:foregroundMark x1="89453" y1="60375" x2="87422" y2="89566"/>
                        <a14:foregroundMark x1="87422" y1="89566" x2="82813" y2="81477"/>
                        <a14:foregroundMark x1="82813" y1="81477" x2="56953" y2="83705"/>
                        <a14:foregroundMark x1="79375" y1="42556" x2="78750" y2="57210"/>
                        <a14:foregroundMark x1="78750" y1="57210" x2="67031" y2="73974"/>
                        <a14:foregroundMark x1="67031" y1="73974" x2="61875" y2="56975"/>
                        <a14:foregroundMark x1="61875" y1="56975" x2="68203" y2="43845"/>
                        <a14:foregroundMark x1="82500" y1="34115" x2="80469" y2="42438"/>
                        <a14:foregroundMark x1="80469" y1="42438" x2="70859" y2="51465"/>
                        <a14:foregroundMark x1="70859" y1="51465" x2="72734" y2="61196"/>
                        <a14:foregroundMark x1="72734" y1="61196" x2="79766" y2="64478"/>
                        <a14:foregroundMark x1="79766" y1="64478" x2="66094" y2="74209"/>
                        <a14:foregroundMark x1="66094" y1="74209" x2="61797" y2="74912"/>
                        <a14:foregroundMark x1="71797" y1="44900" x2="76250" y2="49472"/>
                        <a14:foregroundMark x1="75469" y1="54396" x2="69453" y2="51700"/>
                        <a14:foregroundMark x1="69453" y1="51700" x2="67656" y2="53341"/>
                        <a14:foregroundMark x1="69297" y1="70106" x2="69609" y2="75147"/>
                        <a14:foregroundMark x1="67969" y1="76202" x2="66797" y2="67057"/>
                        <a14:foregroundMark x1="66797" y1="67057" x2="64141" y2="65885"/>
                        <a14:foregroundMark x1="61484" y1="60727" x2="59609" y2="75498"/>
                        <a14:foregroundMark x1="60078" y1="71512" x2="73594" y2="72567"/>
                        <a14:foregroundMark x1="73594" y1="72567" x2="83984" y2="72450"/>
                        <a14:foregroundMark x1="69219" y1="62134" x2="59141" y2="71512"/>
                        <a14:foregroundMark x1="57188" y1="77257" x2="57500" y2="79719"/>
                        <a14:foregroundMark x1="62031" y1="79015" x2="61172" y2="30246"/>
                        <a14:foregroundMark x1="57031" y1="2110" x2="58281" y2="69402"/>
                        <a14:foregroundMark x1="58281" y1="69402" x2="56016" y2="78781"/>
                        <a14:foregroundMark x1="56016" y1="78781" x2="55078" y2="79601"/>
                        <a14:foregroundMark x1="55703" y1="46307" x2="56172" y2="82884"/>
                        <a14:foregroundMark x1="54141" y1="83001" x2="83594" y2="84174"/>
                        <a14:foregroundMark x1="52969" y1="86401" x2="62813" y2="86518"/>
                        <a14:foregroundMark x1="62813" y1="86518" x2="82422" y2="85932"/>
                        <a14:foregroundMark x1="82422" y1="85932" x2="84844" y2="85932"/>
                        <a14:foregroundMark x1="51094" y1="88511" x2="60859" y2="88863"/>
                        <a14:foregroundMark x1="60859" y1="88863" x2="77344" y2="86635"/>
                        <a14:foregroundMark x1="86875" y1="86166" x2="86719" y2="97655"/>
                        <a14:foregroundMark x1="74453" y1="88159" x2="84063" y2="91559"/>
                        <a14:foregroundMark x1="84766" y1="91559" x2="84531" y2="98242"/>
                        <a14:foregroundMark x1="82969" y1="92028" x2="82813" y2="97890"/>
                        <a14:foregroundMark x1="82109" y1="90035" x2="82188" y2="97890"/>
                        <a14:foregroundMark x1="81172" y1="90739" x2="80313" y2="96952"/>
                        <a14:foregroundMark x1="78594" y1="90270" x2="79531" y2="98476"/>
                        <a14:foregroundMark x1="87813" y1="63189" x2="83750" y2="54748"/>
                        <a14:foregroundMark x1="83750" y1="54748" x2="82656" y2="77960"/>
                        <a14:foregroundMark x1="80703" y1="78195" x2="78672" y2="66354"/>
                        <a14:foregroundMark x1="78672" y1="66354" x2="80781" y2="49824"/>
                        <a14:foregroundMark x1="80781" y1="49824" x2="78047" y2="28253"/>
                        <a14:foregroundMark x1="78047" y1="28253" x2="71016" y2="9261"/>
                        <a14:foregroundMark x1="71016" y1="9261" x2="65469" y2="1641"/>
                        <a14:foregroundMark x1="65469" y1="1641" x2="71484" y2="2227"/>
                        <a14:foregroundMark x1="71484" y1="2227" x2="76094" y2="6682"/>
                        <a14:foregroundMark x1="76094" y1="6682" x2="77188" y2="9613"/>
                        <a14:foregroundMark x1="75781" y1="30950" x2="59688" y2="1172"/>
                        <a14:foregroundMark x1="59688" y1="1172" x2="58438" y2="234"/>
                        <a14:foregroundMark x1="57578" y1="1993" x2="71016" y2="2227"/>
                        <a14:foregroundMark x1="73984" y1="1641" x2="78047" y2="11489"/>
                        <a14:foregroundMark x1="73984" y1="1407" x2="77969" y2="10668"/>
                        <a14:foregroundMark x1="74297" y1="1055" x2="77500" y2="9496"/>
                        <a14:foregroundMark x1="74844" y1="1993" x2="74844" y2="1993"/>
                        <a14:foregroundMark x1="75859" y1="4338" x2="76094" y2="4807"/>
                        <a14:foregroundMark x1="76719" y1="7034" x2="77109" y2="7620"/>
                        <a14:foregroundMark x1="77734" y1="8441" x2="77969" y2="8910"/>
                        <a14:foregroundMark x1="77969" y1="8910" x2="77969" y2="8910"/>
                        <a14:foregroundMark x1="78125" y1="9144" x2="78125" y2="9144"/>
                        <a14:foregroundMark x1="77500" y1="8206" x2="77188" y2="7620"/>
                        <a14:foregroundMark x1="76953" y1="6331" x2="76953" y2="5979"/>
                        <a14:foregroundMark x1="76719" y1="5158" x2="76563" y2="4572"/>
                        <a14:foregroundMark x1="76563" y1="4220" x2="76563" y2="4220"/>
                        <a14:foregroundMark x1="76094" y1="3751" x2="75781" y2="3517"/>
                        <a14:foregroundMark x1="75469" y1="2696" x2="75078" y2="2110"/>
                        <a14:foregroundMark x1="74531" y1="1055" x2="74531" y2="1055"/>
                        <a14:foregroundMark x1="74531" y1="938" x2="74531" y2="938"/>
                        <a14:foregroundMark x1="74531" y1="938" x2="74531" y2="938"/>
                        <a14:foregroundMark x1="74688" y1="938" x2="74688" y2="938"/>
                        <a14:foregroundMark x1="74844" y1="938" x2="74844" y2="938"/>
                        <a14:foregroundMark x1="74844" y1="938" x2="74844" y2="938"/>
                        <a14:foregroundMark x1="74844" y1="938" x2="74844" y2="938"/>
                        <a14:foregroundMark x1="74531" y1="469" x2="74531" y2="469"/>
                        <a14:foregroundMark x1="74531" y1="117" x2="74531" y2="117"/>
                        <a14:foregroundMark x1="74531" y1="117" x2="74531" y2="117"/>
                        <a14:foregroundMark x1="74531" y1="117" x2="74531" y2="117"/>
                        <a14:foregroundMark x1="84766" y1="26377" x2="84766" y2="26377"/>
                        <a14:foregroundMark x1="86172" y1="23212" x2="86172" y2="23212"/>
                        <a14:foregroundMark x1="87031" y1="21571" x2="87500" y2="21571"/>
                        <a14:foregroundMark x1="88125" y1="21571" x2="85703" y2="24853"/>
                        <a14:foregroundMark x1="88125" y1="20750" x2="89688" y2="25440"/>
                        <a14:foregroundMark x1="91406" y1="22274" x2="91875" y2="22509"/>
                        <a14:foregroundMark x1="92500" y1="23916" x2="92344" y2="24502"/>
                        <a14:foregroundMark x1="91875" y1="24971" x2="91875" y2="24971"/>
                        <a14:foregroundMark x1="84844" y1="30950" x2="85078" y2="31653"/>
                        <a14:foregroundMark x1="85547" y1="32943" x2="86172" y2="44431"/>
                        <a14:foregroundMark x1="85313" y1="33646" x2="86797" y2="43845"/>
                        <a14:foregroundMark x1="86875" y1="35287" x2="86875" y2="35287"/>
                        <a14:foregroundMark x1="87031" y1="34818" x2="87031" y2="34818"/>
                        <a14:foregroundMark x1="87031" y1="34584" x2="86719" y2="36928"/>
                        <a14:foregroundMark x1="86484" y1="40797" x2="86328" y2="41383"/>
                        <a14:foregroundMark x1="81172" y1="53107" x2="80234" y2="57444"/>
                        <a14:foregroundMark x1="61797" y1="49472" x2="61797" y2="63775"/>
                        <a14:foregroundMark x1="67578" y1="63189" x2="78438" y2="61782"/>
                        <a14:foregroundMark x1="78438" y1="61782" x2="78984" y2="61196"/>
                        <a14:foregroundMark x1="82266" y1="55569" x2="87266" y2="56858"/>
                        <a14:foregroundMark x1="89844" y1="51348" x2="89688" y2="50996"/>
                        <a14:foregroundMark x1="89297" y1="50410" x2="89297" y2="50410"/>
                        <a14:foregroundMark x1="90156" y1="50879" x2="90859" y2="52638"/>
                        <a14:foregroundMark x1="91094" y1="52755" x2="91172" y2="51583"/>
                        <a14:foregroundMark x1="90703" y1="51231" x2="89844" y2="51231"/>
                        <a14:foregroundMark x1="88672" y1="49355" x2="88203" y2="48417"/>
                        <a14:foregroundMark x1="87266" y1="45838" x2="87656" y2="47597"/>
                        <a14:foregroundMark x1="87656" y1="47831" x2="88828" y2="49472"/>
                        <a14:foregroundMark x1="88516" y1="46424" x2="86250" y2="38453"/>
                        <a14:foregroundMark x1="86641" y1="41266" x2="87734" y2="45721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352" r="4760"/>
          <a:stretch/>
        </p:blipFill>
        <p:spPr bwMode="auto">
          <a:xfrm>
            <a:off x="-95249" y="0"/>
            <a:ext cx="4498704" cy="751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32377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476</Words>
  <Application>Microsoft Office PowerPoint</Application>
  <PresentationFormat>와이드스크린</PresentationFormat>
  <Paragraphs>94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맑은 고딕</vt:lpstr>
      <vt:lpstr>나눔스퀘어라운드 Bold</vt:lpstr>
      <vt:lpstr>Cambria Math</vt:lpstr>
      <vt:lpstr>나눔고딕</vt:lpstr>
      <vt:lpstr>마루 부리OTF 굵은</vt:lpstr>
      <vt:lpstr>마루 부리OTF 가는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찬우 김</dc:creator>
  <cp:lastModifiedBy>찬우 김</cp:lastModifiedBy>
  <cp:revision>4</cp:revision>
  <dcterms:created xsi:type="dcterms:W3CDTF">2023-11-04T10:20:39Z</dcterms:created>
  <dcterms:modified xsi:type="dcterms:W3CDTF">2023-11-05T22:35:53Z</dcterms:modified>
</cp:coreProperties>
</file>

<file path=docProps/thumbnail.jpeg>
</file>